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63"/>
  </p:notesMasterIdLst>
  <p:sldIdLst>
    <p:sldId id="260" r:id="rId2"/>
    <p:sldId id="395" r:id="rId3"/>
    <p:sldId id="403" r:id="rId4"/>
    <p:sldId id="397" r:id="rId5"/>
    <p:sldId id="400" r:id="rId6"/>
    <p:sldId id="398" r:id="rId7"/>
    <p:sldId id="402" r:id="rId8"/>
    <p:sldId id="412" r:id="rId9"/>
    <p:sldId id="413" r:id="rId10"/>
    <p:sldId id="408" r:id="rId11"/>
    <p:sldId id="409" r:id="rId12"/>
    <p:sldId id="401" r:id="rId13"/>
    <p:sldId id="406" r:id="rId14"/>
    <p:sldId id="407" r:id="rId15"/>
    <p:sldId id="404" r:id="rId16"/>
    <p:sldId id="410" r:id="rId17"/>
    <p:sldId id="411" r:id="rId18"/>
    <p:sldId id="414" r:id="rId19"/>
    <p:sldId id="416" r:id="rId20"/>
    <p:sldId id="415" r:id="rId21"/>
    <p:sldId id="417" r:id="rId22"/>
    <p:sldId id="420" r:id="rId23"/>
    <p:sldId id="421" r:id="rId24"/>
    <p:sldId id="422" r:id="rId25"/>
    <p:sldId id="423" r:id="rId26"/>
    <p:sldId id="428" r:id="rId27"/>
    <p:sldId id="433" r:id="rId28"/>
    <p:sldId id="435" r:id="rId29"/>
    <p:sldId id="438" r:id="rId30"/>
    <p:sldId id="439" r:id="rId31"/>
    <p:sldId id="445" r:id="rId32"/>
    <p:sldId id="442" r:id="rId33"/>
    <p:sldId id="443" r:id="rId34"/>
    <p:sldId id="444" r:id="rId35"/>
    <p:sldId id="446" r:id="rId36"/>
    <p:sldId id="449" r:id="rId37"/>
    <p:sldId id="450" r:id="rId38"/>
    <p:sldId id="451" r:id="rId39"/>
    <p:sldId id="452" r:id="rId40"/>
    <p:sldId id="454" r:id="rId41"/>
    <p:sldId id="455" r:id="rId42"/>
    <p:sldId id="456" r:id="rId43"/>
    <p:sldId id="459" r:id="rId44"/>
    <p:sldId id="429" r:id="rId45"/>
    <p:sldId id="430" r:id="rId46"/>
    <p:sldId id="464" r:id="rId47"/>
    <p:sldId id="462" r:id="rId48"/>
    <p:sldId id="463" r:id="rId49"/>
    <p:sldId id="461" r:id="rId50"/>
    <p:sldId id="460" r:id="rId51"/>
    <p:sldId id="441" r:id="rId52"/>
    <p:sldId id="457" r:id="rId53"/>
    <p:sldId id="458" r:id="rId54"/>
    <p:sldId id="465" r:id="rId55"/>
    <p:sldId id="299" r:id="rId56"/>
    <p:sldId id="295" r:id="rId57"/>
    <p:sldId id="285" r:id="rId58"/>
    <p:sldId id="263" r:id="rId59"/>
    <p:sldId id="277" r:id="rId60"/>
    <p:sldId id="265" r:id="rId61"/>
    <p:sldId id="266" r:id="rId62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E4A3DC2-9B97-4EB6-95B9-3E2EF3BC5924}">
          <p14:sldIdLst>
            <p14:sldId id="260"/>
            <p14:sldId id="395"/>
            <p14:sldId id="403"/>
            <p14:sldId id="397"/>
            <p14:sldId id="400"/>
            <p14:sldId id="398"/>
            <p14:sldId id="402"/>
            <p14:sldId id="412"/>
            <p14:sldId id="413"/>
          </p14:sldIdLst>
        </p14:section>
        <p14:section name="Classical triggers" id="{7E6C4076-F9D7-4824-AA5B-C494A52D4A4E}">
          <p14:sldIdLst>
            <p14:sldId id="408"/>
            <p14:sldId id="409"/>
            <p14:sldId id="401"/>
            <p14:sldId id="406"/>
            <p14:sldId id="407"/>
            <p14:sldId id="404"/>
            <p14:sldId id="410"/>
            <p14:sldId id="411"/>
            <p14:sldId id="414"/>
          </p14:sldIdLst>
        </p14:section>
        <p14:section name="Bayes Classifier" id="{67A30CD5-0BDF-4B31-88C6-22D5A4C8CCAE}">
          <p14:sldIdLst>
            <p14:sldId id="416"/>
            <p14:sldId id="415"/>
            <p14:sldId id="417"/>
            <p14:sldId id="420"/>
            <p14:sldId id="421"/>
            <p14:sldId id="422"/>
            <p14:sldId id="423"/>
          </p14:sldIdLst>
        </p14:section>
        <p14:section name="Convolutional neural networks" id="{FF2B6097-5256-42A0-B1BE-C49FF20A3BD1}">
          <p14:sldIdLst>
            <p14:sldId id="428"/>
            <p14:sldId id="433"/>
            <p14:sldId id="435"/>
            <p14:sldId id="438"/>
            <p14:sldId id="439"/>
            <p14:sldId id="445"/>
            <p14:sldId id="442"/>
            <p14:sldId id="443"/>
            <p14:sldId id="444"/>
            <p14:sldId id="446"/>
          </p14:sldIdLst>
        </p14:section>
        <p14:section name="LSTM networks" id="{9DBED308-00F8-4B20-9E27-B9C09F5AC00B}">
          <p14:sldIdLst>
            <p14:sldId id="449"/>
            <p14:sldId id="450"/>
            <p14:sldId id="451"/>
            <p14:sldId id="452"/>
            <p14:sldId id="454"/>
            <p14:sldId id="455"/>
          </p14:sldIdLst>
        </p14:section>
        <p14:section name="Summary / Outlook" id="{E3ABDBE3-97CD-4F04-B8A1-CAE9135133C1}">
          <p14:sldIdLst>
            <p14:sldId id="456"/>
            <p14:sldId id="459"/>
          </p14:sldIdLst>
        </p14:section>
        <p14:section name="Backup" id="{4160F895-874B-4D5D-B668-24826E19DEFF}">
          <p14:sldIdLst>
            <p14:sldId id="429"/>
            <p14:sldId id="430"/>
            <p14:sldId id="464"/>
            <p14:sldId id="462"/>
            <p14:sldId id="463"/>
            <p14:sldId id="461"/>
            <p14:sldId id="460"/>
            <p14:sldId id="441"/>
            <p14:sldId id="457"/>
            <p14:sldId id="458"/>
            <p14:sldId id="465"/>
          </p14:sldIdLst>
        </p14:section>
        <p14:section name="Templates" id="{9C807241-6CCA-424D-907A-DB8757572280}">
          <p14:sldIdLst>
            <p14:sldId id="299"/>
            <p14:sldId id="295"/>
            <p14:sldId id="285"/>
            <p14:sldId id="263"/>
            <p14:sldId id="27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Paul" initials="PP" lastIdx="1" clrIdx="0">
    <p:extLst>
      <p:ext uri="{19B8F6BF-5375-455C-9EA6-DF929625EA0E}">
        <p15:presenceInfo xmlns:p15="http://schemas.microsoft.com/office/powerpoint/2012/main" userId="1831f2ae62004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18C5C"/>
    <a:srgbClr val="C00000"/>
    <a:srgbClr val="00B050"/>
    <a:srgbClr val="3CC218"/>
    <a:srgbClr val="FFA500"/>
    <a:srgbClr val="4682B4"/>
    <a:srgbClr val="264F78"/>
    <a:srgbClr val="FFFFFF"/>
    <a:srgbClr val="1C1C1C"/>
    <a:srgbClr val="287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1398" y="558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31.05.2023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9FA289-953F-455D-8A32-D9234FE1F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0" b="2912"/>
          <a:stretch/>
        </p:blipFill>
        <p:spPr>
          <a:xfrm>
            <a:off x="160861" y="2689268"/>
            <a:ext cx="8822278" cy="1992310"/>
          </a:xfrm>
          <a:prstGeom prst="round2DiagRect">
            <a:avLst>
              <a:gd name="adj1" fmla="val 0"/>
              <a:gd name="adj2" fmla="val 19697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/>
              <a:t>Update on trigger studies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31.05.2023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31.05.2023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31.05.2023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31.05.2023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31.05.2023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31.05.2023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31.05.2023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440409C-9897-4940-8DB3-931E759C1E19}" type="datetime3">
              <a:rPr lang="en-US" smtClean="0"/>
              <a:pPr/>
              <a:t>31 May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/>
              <a:t>Paul Filip – Machine learning triggers: a feasibility study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8824"/>
            <a:ext cx="324505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/>
              <a:t>IAP, KIT Faculty for Physics</a:t>
            </a:r>
            <a:endParaRPr lang="en-US" altLang="de-DE" sz="900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95915" y="1295095"/>
            <a:ext cx="7379637" cy="635634"/>
          </a:xfrm>
        </p:spPr>
        <p:txBody>
          <a:bodyPr>
            <a:noAutofit/>
          </a:bodyPr>
          <a:lstStyle/>
          <a:p>
            <a:r>
              <a:rPr lang="en-US" sz="2100"/>
              <a:t>Potential of neural network triggers for the Water-Cherenkov detector array of the Pierre Auger Observatory</a:t>
            </a:r>
            <a:endParaRPr lang="de-DE" sz="21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95915" y="2492832"/>
            <a:ext cx="8515675" cy="420523"/>
          </a:xfrm>
        </p:spPr>
        <p:txBody>
          <a:bodyPr>
            <a:normAutofit/>
          </a:bodyPr>
          <a:lstStyle/>
          <a:p>
            <a:r>
              <a:rPr lang="de-DE" sz="1200"/>
              <a:t>Paul Filip - High Energy Universe seminar </a:t>
            </a:r>
            <a:r>
              <a:rPr lang="de-DE" sz="1200">
                <a:solidFill>
                  <a:schemeClr val="tx2"/>
                </a:solidFill>
              </a:rPr>
              <a:t>01.06.23</a:t>
            </a:r>
            <a:endParaRPr lang="de-DE" sz="1200"/>
          </a:p>
        </p:txBody>
      </p:sp>
      <p:pic>
        <p:nvPicPr>
          <p:cNvPr id="5" name="Grafik 4" descr="Ein Bild, das Küchengeräte enthält.&#10;&#10;Automatisch generierte Beschreibung">
            <a:extLst>
              <a:ext uri="{FF2B5EF4-FFF2-40B4-BE49-F238E27FC236}">
                <a16:creationId xmlns:a16="http://schemas.microsoft.com/office/drawing/2014/main" id="{CF713E32-D4D7-4574-BE57-609F0DA80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10" y="359776"/>
            <a:ext cx="850619" cy="17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4"/>
    </mc:Choice>
    <mc:Fallback xmlns="">
      <p:transition spd="slow" advTm="172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Threshold trigger (Th)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PMTs register signal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≥3.2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1.75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for T1</a:t>
                </a:r>
                <a:r>
                  <a:rPr lang="de-DE"/>
                  <a:t>)</a:t>
                </a:r>
              </a:p>
              <a:p>
                <a:pPr lvl="2"/>
                <a:endParaRPr lang="de-DE" sz="100"/>
              </a:p>
              <a:p>
                <a:pPr lvl="2"/>
                <a:r>
                  <a:rPr lang="de-DE" b="1"/>
                  <a:t>Threshold must be exceeded simultaneously for all PMTs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FCA8EC6-6ABC-7158-8A39-E10AD3C1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BA8DEA1-A8B8-D3F9-2F95-AB6CF036A64B}"/>
              </a:ext>
            </a:extLst>
          </p:cNvPr>
          <p:cNvCxnSpPr/>
          <p:nvPr/>
        </p:nvCxnSpPr>
        <p:spPr>
          <a:xfrm>
            <a:off x="865981" y="2866231"/>
            <a:ext cx="2457450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Threshold trigger (Th)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PMTs register signal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≥3.2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1.75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for T1</a:t>
                </a:r>
                <a:r>
                  <a:rPr lang="de-DE"/>
                  <a:t>)</a:t>
                </a:r>
              </a:p>
              <a:p>
                <a:pPr lvl="2"/>
                <a:endParaRPr lang="de-DE" sz="100"/>
              </a:p>
              <a:p>
                <a:pPr lvl="2"/>
                <a:r>
                  <a:rPr lang="de-DE" b="1"/>
                  <a:t>Threshold must be exceeded simultaneously for all PMTs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FCA8EC6-6ABC-7158-8A39-E10AD3C1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7C1A11F-D572-A5D0-137A-C86D4B1AD73C}"/>
              </a:ext>
            </a:extLst>
          </p:cNvPr>
          <p:cNvSpPr txBox="1"/>
          <p:nvPr/>
        </p:nvSpPr>
        <p:spPr>
          <a:xfrm>
            <a:off x="7154874" y="3445615"/>
            <a:ext cx="1795761" cy="76944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Trigger thresholds defined for </a:t>
            </a:r>
            <a:r>
              <a:rPr lang="de-DE" sz="1100" b="1"/>
              <a:t>UB traces</a:t>
            </a:r>
            <a:r>
              <a:rPr lang="de-DE" sz="1100"/>
              <a:t>; measured data must be </a:t>
            </a:r>
            <a:r>
              <a:rPr lang="de-DE" sz="1100">
                <a:solidFill>
                  <a:srgbClr val="C00000"/>
                </a:solidFill>
              </a:rPr>
              <a:t>filtered and downsampled</a:t>
            </a:r>
            <a:endParaRPr lang="en-US" sz="1100">
              <a:solidFill>
                <a:srgbClr val="C0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F20585-683D-14BF-2670-09997AB2F29A}"/>
              </a:ext>
            </a:extLst>
          </p:cNvPr>
          <p:cNvSpPr txBox="1"/>
          <p:nvPr/>
        </p:nvSpPr>
        <p:spPr>
          <a:xfrm>
            <a:off x="7048236" y="3204278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>
                <a:solidFill>
                  <a:srgbClr val="C00000"/>
                </a:solidFill>
              </a:rPr>
              <a:t>Different binning!</a:t>
            </a:r>
            <a:endParaRPr lang="en-US" sz="1200" b="1">
              <a:solidFill>
                <a:srgbClr val="C00000"/>
              </a:solidFill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4543EE10-0A4B-790A-864E-2615EB81F17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6041046" y="2562667"/>
            <a:ext cx="359321" cy="366409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BA8DEA1-A8B8-D3F9-2F95-AB6CF036A64B}"/>
              </a:ext>
            </a:extLst>
          </p:cNvPr>
          <p:cNvCxnSpPr/>
          <p:nvPr/>
        </p:nvCxnSpPr>
        <p:spPr>
          <a:xfrm>
            <a:off x="865981" y="2866231"/>
            <a:ext cx="2457450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712B4F10-4D3A-5044-C25A-7325AF43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61866"/>
            <a:ext cx="6627012" cy="263434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Time over threshold (ToT)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More than 12 bins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≥0.2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in any 120 bin window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At least 2 out of 3 PMTs meet above critera</a:t>
                </a: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AE54DC5D-F49A-46CB-B656-5890A856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3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AF95C54-860C-EB50-9B11-78D5D1DF3792}"/>
              </a:ext>
            </a:extLst>
          </p:cNvPr>
          <p:cNvGrpSpPr/>
          <p:nvPr/>
        </p:nvGrpSpPr>
        <p:grpSpPr>
          <a:xfrm>
            <a:off x="2880527" y="2105373"/>
            <a:ext cx="1123955" cy="2176463"/>
            <a:chOff x="2661444" y="2105373"/>
            <a:chExt cx="1123955" cy="2176463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17EC859-2391-1A50-7B85-353AB2E400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FC9FCD3-D006-7805-E54D-F8F56ABE611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8F2D57E-7D54-3295-64EF-6F42B63CDAE5}"/>
              </a:ext>
            </a:extLst>
          </p:cNvPr>
          <p:cNvCxnSpPr>
            <a:cxnSpLocks/>
          </p:cNvCxnSpPr>
          <p:nvPr/>
        </p:nvCxnSpPr>
        <p:spPr>
          <a:xfrm>
            <a:off x="4004482" y="2102633"/>
            <a:ext cx="0" cy="73828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5DC413-FD23-C022-B779-66EC976C8F08}"/>
              </a:ext>
            </a:extLst>
          </p:cNvPr>
          <p:cNvCxnSpPr>
            <a:cxnSpLocks/>
          </p:cNvCxnSpPr>
          <p:nvPr/>
        </p:nvCxnSpPr>
        <p:spPr>
          <a:xfrm>
            <a:off x="865981" y="3823811"/>
            <a:ext cx="6122988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26002BFD-9EFF-5DA4-F3BD-C1F905FA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2066123"/>
            <a:ext cx="6592969" cy="2625826"/>
          </a:xfrm>
          <a:prstGeom prst="rect">
            <a:avLst/>
          </a:prstGeom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ToT deconvoluted (ToTd)</a:t>
            </a:r>
          </a:p>
          <a:p>
            <a:pPr marL="266771" lvl="1" indent="0">
              <a:buNone/>
            </a:pPr>
            <a:endParaRPr lang="de-DE" sz="100" b="1"/>
          </a:p>
          <a:p>
            <a:pPr lvl="2"/>
            <a:r>
              <a:rPr lang="de-DE" b="1"/>
              <a:t>Deconvolute input data stream with exponential factor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Feed deconvoluted trace into ToT algorithm</a:t>
            </a:r>
          </a:p>
          <a:p>
            <a:pPr lvl="2"/>
            <a:endParaRPr lang="de-DE" b="1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99CE251-6811-7F9C-FD0F-10C67EE52A9D}"/>
              </a:ext>
            </a:extLst>
          </p:cNvPr>
          <p:cNvGrpSpPr/>
          <p:nvPr/>
        </p:nvGrpSpPr>
        <p:grpSpPr>
          <a:xfrm>
            <a:off x="2880527" y="2105373"/>
            <a:ext cx="1123955" cy="2176463"/>
            <a:chOff x="2661444" y="2105373"/>
            <a:chExt cx="1123955" cy="2176463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44ADAAD4-9E7E-7521-0160-CB0ED86F7C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0FF1B57-1FF9-EFF6-1A80-9C303A157772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EE370A-BC62-2DCA-5D34-2FF29AC4BE79}"/>
              </a:ext>
            </a:extLst>
          </p:cNvPr>
          <p:cNvCxnSpPr>
            <a:cxnSpLocks/>
          </p:cNvCxnSpPr>
          <p:nvPr/>
        </p:nvCxnSpPr>
        <p:spPr>
          <a:xfrm>
            <a:off x="865981" y="3672462"/>
            <a:ext cx="6122988" cy="0"/>
          </a:xfrm>
          <a:prstGeom prst="line">
            <a:avLst/>
          </a:prstGeom>
          <a:ln w="9525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23887B7-BCA1-C9AB-2626-6CBE3EE2758C}"/>
                  </a:ext>
                </a:extLst>
              </p:cNvPr>
              <p:cNvSpPr txBox="1"/>
              <p:nvPr/>
            </p:nvSpPr>
            <p:spPr>
              <a:xfrm>
                <a:off x="3427558" y="3912654"/>
                <a:ext cx="3737393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de-DE" sz="12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sz="1200" b="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DE" sz="12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23887B7-BCA1-C9AB-2626-6CBE3EE2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558" y="3912654"/>
                <a:ext cx="3737393" cy="30078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0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E4EBC64-DDE6-393B-8A72-0A09BD3A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2051783"/>
            <a:ext cx="6592969" cy="264285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Current station-level trigger algorithms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Multiplicity of positive steps (MoPS)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Count number of rising flanks within 120 bin window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At least 2 PMTs have 4 (or more) rising flanks</a:t>
            </a:r>
          </a:p>
          <a:p>
            <a:pPr lvl="2"/>
            <a:endParaRPr lang="de-DE" b="1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AAC4FE51-1AD1-68FD-18F5-ED4ECE1CDBD1}"/>
              </a:ext>
            </a:extLst>
          </p:cNvPr>
          <p:cNvSpPr/>
          <p:nvPr/>
        </p:nvSpPr>
        <p:spPr>
          <a:xfrm rot="10800000">
            <a:off x="2854461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3D601E4-FD8C-C28E-19C5-AA220A4F858D}"/>
              </a:ext>
            </a:extLst>
          </p:cNvPr>
          <p:cNvSpPr/>
          <p:nvPr/>
        </p:nvSpPr>
        <p:spPr>
          <a:xfrm rot="10800000">
            <a:off x="3314417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B90597FE-BE07-AE15-D3DD-DB94CE3B57A7}"/>
              </a:ext>
            </a:extLst>
          </p:cNvPr>
          <p:cNvSpPr/>
          <p:nvPr/>
        </p:nvSpPr>
        <p:spPr>
          <a:xfrm rot="10800000">
            <a:off x="3185642" y="4214764"/>
            <a:ext cx="50450" cy="181499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A836EFFC-EB36-7EDA-FAFF-6D5481C5E72E}"/>
              </a:ext>
            </a:extLst>
          </p:cNvPr>
          <p:cNvSpPr/>
          <p:nvPr/>
        </p:nvSpPr>
        <p:spPr>
          <a:xfrm rot="10800000">
            <a:off x="2973710" y="4214763"/>
            <a:ext cx="50451" cy="181498"/>
          </a:xfrm>
          <a:prstGeom prst="downArrow">
            <a:avLst/>
          </a:prstGeom>
          <a:solidFill>
            <a:srgbClr val="3CC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AC3EB2-27E8-7F7A-8838-BA4B95F80545}"/>
              </a:ext>
            </a:extLst>
          </p:cNvPr>
          <p:cNvGrpSpPr/>
          <p:nvPr/>
        </p:nvGrpSpPr>
        <p:grpSpPr>
          <a:xfrm>
            <a:off x="2716571" y="2105373"/>
            <a:ext cx="1123955" cy="2176463"/>
            <a:chOff x="2661444" y="2105373"/>
            <a:chExt cx="1123955" cy="2176463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004BEF7-9808-988A-C969-A01618EADC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1444" y="2105373"/>
              <a:ext cx="0" cy="2176463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7EBDB98-C71C-AA67-B1D3-F83B0D8B2A0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399" y="2981325"/>
              <a:ext cx="0" cy="1300511"/>
            </a:xfrm>
            <a:prstGeom prst="line">
              <a:avLst/>
            </a:prstGeom>
            <a:ln w="9525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1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FCAB215-11D9-F172-ED16-32877F40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" y="972498"/>
            <a:ext cx="7124852" cy="367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100% eff.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≈1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400" b="0"/>
              </a:p>
              <a:p>
                <a:pPr marL="266771" lvl="1" indent="0">
                  <a:buNone/>
                </a:pPr>
                <a:r>
                  <a:rPr lang="de-DE" sz="1400" b="0"/>
                  <a:t> 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⇔3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18.5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/>
              </a:p>
              <a:p>
                <a:pPr lvl="1"/>
                <a:endParaRPr lang="de-DE" sz="100"/>
              </a:p>
              <a:p>
                <a:pPr lvl="1"/>
                <a:r>
                  <a:rPr lang="de-DE" sz="1400" b="1"/>
                  <a:t>Can we do better?</a:t>
                </a:r>
              </a:p>
              <a:p>
                <a:pPr lvl="2"/>
                <a:r>
                  <a:rPr lang="de-DE" sz="1200" b="1"/>
                  <a:t>Photon search</a:t>
                </a:r>
              </a:p>
              <a:p>
                <a:pPr lvl="2"/>
                <a:r>
                  <a:rPr lang="de-DE" sz="1200" b="1"/>
                  <a:t>Neutrino search</a:t>
                </a:r>
              </a:p>
              <a:p>
                <a:pPr lvl="2"/>
                <a:r>
                  <a:rPr lang="de-DE" sz="1200" b="1"/>
                  <a:t>GZ effect</a:t>
                </a:r>
              </a:p>
              <a:p>
                <a:pPr lvl="2"/>
                <a:r>
                  <a:rPr lang="de-DE" sz="1200" b="1"/>
                  <a:t>…</a:t>
                </a:r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4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FCAB215-11D9-F172-ED16-32877F40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" y="972498"/>
            <a:ext cx="7124852" cy="367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100% eff. </a:t>
                </a:r>
                <a14:m>
                  <m:oMath xmlns:m="http://schemas.openxmlformats.org/officeDocument/2006/math"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≈1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400"/>
              </a:p>
              <a:p>
                <a:pPr marL="266771" lvl="1" indent="0">
                  <a:buNone/>
                </a:pPr>
                <a:r>
                  <a:rPr lang="de-DE" sz="1400"/>
                  <a:t>    </a:t>
                </a:r>
                <a:r>
                  <a:rPr lang="de-DE" sz="1400" b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⇔3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18.5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eV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/>
              </a:p>
              <a:p>
                <a:pPr lvl="1"/>
                <a:endParaRPr lang="de-DE" sz="100"/>
              </a:p>
              <a:p>
                <a:pPr lvl="1"/>
                <a:r>
                  <a:rPr lang="de-DE" sz="1400" b="1"/>
                  <a:t>Can we do better?</a:t>
                </a:r>
              </a:p>
              <a:p>
                <a:pPr lvl="2"/>
                <a:r>
                  <a:rPr lang="de-DE" sz="1200" b="1"/>
                  <a:t>Photon search</a:t>
                </a:r>
              </a:p>
              <a:p>
                <a:pPr lvl="2"/>
                <a:r>
                  <a:rPr lang="de-DE" sz="1200" b="1"/>
                  <a:t>Neutrino search</a:t>
                </a:r>
              </a:p>
              <a:p>
                <a:pPr lvl="2"/>
                <a:r>
                  <a:rPr lang="de-DE" sz="1200" b="1"/>
                  <a:t>GZ effect</a:t>
                </a:r>
              </a:p>
              <a:p>
                <a:pPr lvl="2"/>
                <a:r>
                  <a:rPr lang="de-DE" sz="1200" b="1"/>
                  <a:t>…</a:t>
                </a:r>
              </a:p>
              <a:p>
                <a:pPr lvl="2"/>
                <a:endParaRPr lang="de-DE" sz="1200" b="1"/>
              </a:p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2744456"/>
              </a:xfrm>
              <a:blipFill>
                <a:blip r:embed="rId3"/>
                <a:stretch>
                  <a:fillRect t="-2667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6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2851E0-F6CF-F5E5-CC8A-CE9CCBCAA67B}"/>
              </a:ext>
            </a:extLst>
          </p:cNvPr>
          <p:cNvGrpSpPr/>
          <p:nvPr/>
        </p:nvGrpSpPr>
        <p:grpSpPr>
          <a:xfrm>
            <a:off x="45244" y="840581"/>
            <a:ext cx="7058025" cy="3790950"/>
            <a:chOff x="0" y="142938"/>
            <a:chExt cx="9144000" cy="4886917"/>
          </a:xfrm>
        </p:grpSpPr>
        <p:pic>
          <p:nvPicPr>
            <p:cNvPr id="7" name="Grafik 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60309941-4F30-324C-8059-7B12636FC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2"/>
            <a:stretch/>
          </p:blipFill>
          <p:spPr>
            <a:xfrm>
              <a:off x="0" y="236221"/>
              <a:ext cx="9144000" cy="479363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568962-ADB1-76CE-F477-8E2CD4A66209}"/>
                </a:ext>
              </a:extLst>
            </p:cNvPr>
            <p:cNvSpPr/>
            <p:nvPr/>
          </p:nvSpPr>
          <p:spPr>
            <a:xfrm>
              <a:off x="4572000" y="142938"/>
              <a:ext cx="541020" cy="183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4562" y="1261276"/>
                <a:ext cx="2302930" cy="3228174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  <a:p>
                <a:pPr marL="538306" lvl="2" indent="0">
                  <a:buNone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200" b="1">
                    <a:solidFill>
                      <a:srgbClr val="C00000"/>
                    </a:solidFill>
                  </a:rPr>
                  <a:t>  gets way worse!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Use ML triggers</a:t>
                </a:r>
                <a:endParaRPr lang="de-DE" sz="1200" b="1"/>
              </a:p>
              <a:p>
                <a:pPr lvl="2"/>
                <a:r>
                  <a:rPr lang="de-DE" sz="1200" b="1"/>
                  <a:t>Bayesian classifier</a:t>
                </a:r>
              </a:p>
              <a:p>
                <a:pPr lvl="2"/>
                <a:r>
                  <a:rPr lang="de-DE" sz="1200" b="1"/>
                  <a:t>Neural networks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Design limitation</a:t>
                </a:r>
              </a:p>
              <a:p>
                <a:pPr lvl="2"/>
                <a:r>
                  <a:rPr lang="de-DE" sz="1200" b="1"/>
                  <a:t>Bandwidth limit</a:t>
                </a:r>
              </a:p>
              <a:p>
                <a:pPr lvl="2"/>
                <a:r>
                  <a:rPr lang="de-DE" sz="1200" b="1"/>
                  <a:t>Performance limit</a:t>
                </a:r>
              </a:p>
              <a:p>
                <a:pPr lvl="2"/>
                <a:r>
                  <a:rPr lang="de-DE" sz="1200" b="1"/>
                  <a:t>Storage limit</a:t>
                </a:r>
              </a:p>
              <a:p>
                <a:pPr lvl="2"/>
                <a:endParaRPr lang="de-DE" sz="1200" b="1"/>
              </a:p>
              <a:p>
                <a:pPr lvl="2"/>
                <a:endParaRPr lang="de-DE" sz="1200" b="1"/>
              </a:p>
            </p:txBody>
          </p:sp>
        </mc:Choice>
        <mc:Fallback xmlns="">
          <p:sp>
            <p:nvSpPr>
              <p:cNvPr id="13" name="Inhaltsplatzhalter 6">
                <a:extLst>
                  <a:ext uri="{FF2B5EF4-FFF2-40B4-BE49-F238E27FC236}">
                    <a16:creationId xmlns:a16="http://schemas.microsoft.com/office/drawing/2014/main" id="{3DDB2462-83CB-8F07-3479-9C419A133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4562" y="1261276"/>
                <a:ext cx="2302930" cy="3228174"/>
              </a:xfrm>
              <a:blipFill>
                <a:blip r:embed="rId3"/>
                <a:stretch>
                  <a:fillRect t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5567D6-3C86-1AFA-EF2E-3D08681F7AE4}"/>
              </a:ext>
            </a:extLst>
          </p:cNvPr>
          <p:cNvGrpSpPr/>
          <p:nvPr/>
        </p:nvGrpSpPr>
        <p:grpSpPr>
          <a:xfrm>
            <a:off x="1246981" y="2956353"/>
            <a:ext cx="2557460" cy="523220"/>
            <a:chOff x="1117441" y="2956353"/>
            <a:chExt cx="2557460" cy="523220"/>
          </a:xfrm>
        </p:grpSpPr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A8B44A80-269E-F457-4657-D44ECFACCCFD}"/>
                </a:ext>
              </a:extLst>
            </p:cNvPr>
            <p:cNvSpPr/>
            <p:nvPr/>
          </p:nvSpPr>
          <p:spPr>
            <a:xfrm rot="5400000">
              <a:off x="1299617" y="2943197"/>
              <a:ext cx="179805" cy="5441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890CFC67-9CAB-C307-8292-A6D658B3FC54}"/>
                    </a:ext>
                  </a:extLst>
                </p:cNvPr>
                <p:cNvSpPr txBox="1"/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b="1">
                      <a:latin typeface="Cambria Math" panose="02040503050406030204" pitchFamily="18" charset="0"/>
                    </a:rPr>
                    <a:t>Auger operation point</a:t>
                  </a:r>
                  <a:r>
                    <a:rPr lang="de-DE" sz="1400" b="0">
                      <a:latin typeface="Cambria Math" panose="02040503050406030204" pitchFamily="18" charset="0"/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random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≈20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890CFC67-9CAB-C307-8292-A6D658B3F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6583" t="-13953" r="-5643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53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6">
                <a:extLst>
                  <a:ext uri="{FF2B5EF4-FFF2-40B4-BE49-F238E27FC236}">
                    <a16:creationId xmlns:a16="http://schemas.microsoft.com/office/drawing/2014/main" id="{68943E6A-A2B5-8A6E-F812-0538D525A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4562" y="1261276"/>
                <a:ext cx="2302930" cy="322817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2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400" b="1"/>
                  <a:t>Adjust thresholds</a:t>
                </a:r>
              </a:p>
              <a:p>
                <a:pPr lvl="2"/>
                <a:r>
                  <a:rPr lang="de-DE" sz="1200" b="1"/>
                  <a:t>Better sensitivity</a:t>
                </a:r>
              </a:p>
              <a:p>
                <a:pPr lvl="2"/>
                <a:r>
                  <a:rPr lang="de-DE" sz="1200" b="1"/>
                  <a:t>Worse specificity</a:t>
                </a:r>
              </a:p>
              <a:p>
                <a:pPr lvl="2"/>
                <a:r>
                  <a:rPr lang="de-DE" sz="1200" b="1"/>
                  <a:t>What about SNR?</a:t>
                </a:r>
              </a:p>
              <a:p>
                <a:pPr marL="538306" lvl="2" indent="0">
                  <a:buFontTx/>
                  <a:buNone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200" b="1">
                    <a:solidFill>
                      <a:srgbClr val="C00000"/>
                    </a:solidFill>
                  </a:rPr>
                  <a:t>  gets worse!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Use ML triggers</a:t>
                </a:r>
                <a:endParaRPr lang="de-DE" sz="1200" b="1"/>
              </a:p>
              <a:p>
                <a:pPr lvl="2"/>
                <a:r>
                  <a:rPr lang="de-DE" sz="1200" b="1"/>
                  <a:t>Bayesian classifier</a:t>
                </a:r>
              </a:p>
              <a:p>
                <a:pPr lvl="2"/>
                <a:r>
                  <a:rPr lang="de-DE" sz="1200" b="1"/>
                  <a:t>Neural networks</a:t>
                </a:r>
              </a:p>
              <a:p>
                <a:pPr lvl="1"/>
                <a:endParaRPr lang="de-DE" sz="1400" b="1"/>
              </a:p>
              <a:p>
                <a:pPr lvl="1"/>
                <a:r>
                  <a:rPr lang="de-DE" sz="1400" b="1"/>
                  <a:t>Design limitation</a:t>
                </a:r>
              </a:p>
              <a:p>
                <a:pPr lvl="2"/>
                <a:r>
                  <a:rPr lang="de-DE" sz="1200" b="1"/>
                  <a:t>Bandwidth limit</a:t>
                </a:r>
              </a:p>
              <a:p>
                <a:pPr lvl="2"/>
                <a:r>
                  <a:rPr lang="de-DE" sz="1200" b="1"/>
                  <a:t>Performance limit</a:t>
                </a:r>
              </a:p>
              <a:p>
                <a:pPr lvl="2"/>
                <a:r>
                  <a:rPr lang="de-DE" sz="1200" b="1"/>
                  <a:t>Storage limit</a:t>
                </a:r>
              </a:p>
              <a:p>
                <a:pPr lvl="2"/>
                <a:endParaRPr lang="de-DE" sz="1200" b="1"/>
              </a:p>
              <a:p>
                <a:pPr lvl="2"/>
                <a:endParaRPr lang="de-DE" sz="1200" b="1"/>
              </a:p>
            </p:txBody>
          </p:sp>
        </mc:Choice>
        <mc:Fallback xmlns="">
          <p:sp>
            <p:nvSpPr>
              <p:cNvPr id="17" name="Inhaltsplatzhalter 6">
                <a:extLst>
                  <a:ext uri="{FF2B5EF4-FFF2-40B4-BE49-F238E27FC236}">
                    <a16:creationId xmlns:a16="http://schemas.microsoft.com/office/drawing/2014/main" id="{68943E6A-A2B5-8A6E-F812-0538D525A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562" y="1261276"/>
                <a:ext cx="2302930" cy="3228174"/>
              </a:xfrm>
              <a:prstGeom prst="rect">
                <a:avLst/>
              </a:prstGeom>
              <a:blipFill>
                <a:blip r:embed="rId3"/>
                <a:stretch>
                  <a:fillRect t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2851E0-F6CF-F5E5-CC8A-CE9CCBCAA67B}"/>
              </a:ext>
            </a:extLst>
          </p:cNvPr>
          <p:cNvGrpSpPr/>
          <p:nvPr/>
        </p:nvGrpSpPr>
        <p:grpSpPr>
          <a:xfrm>
            <a:off x="45244" y="840581"/>
            <a:ext cx="7058025" cy="3790950"/>
            <a:chOff x="0" y="142938"/>
            <a:chExt cx="9144000" cy="4886917"/>
          </a:xfrm>
        </p:grpSpPr>
        <p:pic>
          <p:nvPicPr>
            <p:cNvPr id="7" name="Grafik 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60309941-4F30-324C-8059-7B12636FC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2"/>
            <a:stretch/>
          </p:blipFill>
          <p:spPr>
            <a:xfrm>
              <a:off x="0" y="236221"/>
              <a:ext cx="9144000" cy="479363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1568962-ADB1-76CE-F477-8E2CD4A66209}"/>
                </a:ext>
              </a:extLst>
            </p:cNvPr>
            <p:cNvSpPr/>
            <p:nvPr/>
          </p:nvSpPr>
          <p:spPr>
            <a:xfrm>
              <a:off x="4572000" y="142938"/>
              <a:ext cx="541020" cy="183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Trigger performance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386C4039-F547-DC97-112A-50BB04C525C0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4514850" y="2047226"/>
            <a:ext cx="2640024" cy="24866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9C0370-9654-3FAA-5B1E-396A2FADEC8B}"/>
              </a:ext>
            </a:extLst>
          </p:cNvPr>
          <p:cNvGrpSpPr/>
          <p:nvPr/>
        </p:nvGrpSpPr>
        <p:grpSpPr>
          <a:xfrm>
            <a:off x="7048236" y="1261276"/>
            <a:ext cx="2050520" cy="1221879"/>
            <a:chOff x="3862786" y="320322"/>
            <a:chExt cx="2050520" cy="1221879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1F1E3BB-FAA4-BF15-02DF-39BE351EA5DA}"/>
                </a:ext>
              </a:extLst>
            </p:cNvPr>
            <p:cNvSpPr/>
            <p:nvPr/>
          </p:nvSpPr>
          <p:spPr>
            <a:xfrm>
              <a:off x="3969424" y="320322"/>
              <a:ext cx="1943882" cy="1221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5651C2C-FF08-B60F-DFB3-44F246F02A1C}"/>
                </a:ext>
              </a:extLst>
            </p:cNvPr>
            <p:cNvGrpSpPr/>
            <p:nvPr/>
          </p:nvGrpSpPr>
          <p:grpSpPr>
            <a:xfrm>
              <a:off x="3862786" y="480215"/>
              <a:ext cx="2050520" cy="1010778"/>
              <a:chOff x="7048236" y="3204278"/>
              <a:chExt cx="2050520" cy="1010778"/>
            </a:xfrm>
          </p:grpSpPr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FCC77A7-FD17-C51F-EA37-7A9BF7914A47}"/>
                  </a:ext>
                </a:extLst>
              </p:cNvPr>
              <p:cNvSpPr txBox="1"/>
              <p:nvPr/>
            </p:nvSpPr>
            <p:spPr>
              <a:xfrm>
                <a:off x="7048236" y="3204278"/>
                <a:ext cx="2050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>
                    <a:solidFill>
                      <a:srgbClr val="C00000"/>
                    </a:solidFill>
                  </a:rPr>
                  <a:t>Cond. trigger efficiency</a:t>
                </a:r>
                <a:endParaRPr lang="en-US" sz="1200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AD333B6-937D-DBC1-4956-44E006FD5383}"/>
                  </a:ext>
                </a:extLst>
              </p:cNvPr>
              <p:cNvSpPr txBox="1"/>
              <p:nvPr/>
            </p:nvSpPr>
            <p:spPr>
              <a:xfrm>
                <a:off x="7154874" y="3445615"/>
                <a:ext cx="1884351" cy="769441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/>
                  <a:t>Ratio of air showers that </a:t>
                </a:r>
                <a:r>
                  <a:rPr lang="de-DE" sz="1100" b="1" i="1"/>
                  <a:t>are</a:t>
                </a:r>
                <a:r>
                  <a:rPr lang="de-DE" sz="1100"/>
                  <a:t> detected from all showers that </a:t>
                </a:r>
                <a:r>
                  <a:rPr lang="de-DE" sz="1100" b="1" i="1"/>
                  <a:t>can</a:t>
                </a:r>
                <a:r>
                  <a:rPr lang="de-DE" sz="1100" i="1"/>
                  <a:t> </a:t>
                </a:r>
                <a:r>
                  <a:rPr lang="de-DE" sz="1100"/>
                  <a:t>theoretically</a:t>
                </a:r>
                <a:r>
                  <a:rPr lang="de-DE" sz="1100" i="1"/>
                  <a:t> </a:t>
                </a:r>
                <a:r>
                  <a:rPr lang="de-DE" sz="1100"/>
                  <a:t>be detected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7232BC5-97F9-CE75-6749-7B20BDC1B3AF}"/>
              </a:ext>
            </a:extLst>
          </p:cNvPr>
          <p:cNvGrpSpPr/>
          <p:nvPr/>
        </p:nvGrpSpPr>
        <p:grpSpPr>
          <a:xfrm>
            <a:off x="1246981" y="2956353"/>
            <a:ext cx="2557460" cy="523220"/>
            <a:chOff x="1117441" y="2956353"/>
            <a:chExt cx="2557460" cy="523220"/>
          </a:xfrm>
        </p:grpSpPr>
        <p:sp>
          <p:nvSpPr>
            <p:cNvPr id="35" name="Pfeil: nach unten 34">
              <a:extLst>
                <a:ext uri="{FF2B5EF4-FFF2-40B4-BE49-F238E27FC236}">
                  <a16:creationId xmlns:a16="http://schemas.microsoft.com/office/drawing/2014/main" id="{90C533DB-D804-A627-E53F-A494117EEC0A}"/>
                </a:ext>
              </a:extLst>
            </p:cNvPr>
            <p:cNvSpPr/>
            <p:nvPr/>
          </p:nvSpPr>
          <p:spPr>
            <a:xfrm rot="5400000">
              <a:off x="1299617" y="2943197"/>
              <a:ext cx="179805" cy="5441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2E4ACD6-A897-B3F4-34ED-3E2C8D65B6DE}"/>
                    </a:ext>
                  </a:extLst>
                </p:cNvPr>
                <p:cNvSpPr txBox="1"/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b="1">
                      <a:latin typeface="Cambria Math" panose="02040503050406030204" pitchFamily="18" charset="0"/>
                    </a:rPr>
                    <a:t>Auger operation point</a:t>
                  </a:r>
                  <a:r>
                    <a:rPr lang="de-DE" sz="1400" b="0">
                      <a:latin typeface="Cambria Math" panose="02040503050406030204" pitchFamily="18" charset="0"/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random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≈20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2E4ACD6-A897-B3F4-34ED-3E2C8D65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252" y="2956353"/>
                  <a:ext cx="1947649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6583" t="-13953" r="-5643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0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50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 descr="Ein Bild, das Design, Tisch enthält.&#10;&#10;Automatisch generierte Beschreibung">
            <a:extLst>
              <a:ext uri="{FF2B5EF4-FFF2-40B4-BE49-F238E27FC236}">
                <a16:creationId xmlns:a16="http://schemas.microsoft.com/office/drawing/2014/main" id="{2C4C1976-A141-79C9-B1DF-6D46D53A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9" y="1469742"/>
            <a:ext cx="1285987" cy="1166613"/>
          </a:xfrm>
          <a:prstGeom prst="rect">
            <a:avLst/>
          </a:prstGeom>
        </p:spPr>
      </p:pic>
      <p:pic>
        <p:nvPicPr>
          <p:cNvPr id="12" name="Grafik 11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F639EFEA-4D81-792F-6A87-729E82A8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1179646"/>
            <a:ext cx="3448774" cy="3198781"/>
          </a:xfrm>
          <a:prstGeom prst="rect">
            <a:avLst/>
          </a:prstGeom>
        </p:spPr>
      </p:pic>
      <p:pic>
        <p:nvPicPr>
          <p:cNvPr id="14" name="Grafik 13" descr="Ein Bild, das medizinische Ausrüstung, Im Haus, Tisch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06F90B2-2527-E748-3594-F8356D7C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3" y="2261569"/>
            <a:ext cx="2653246" cy="2406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Around ~1600 stations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Triangular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de-DE"/>
                  <a:t> </a:t>
                </a:r>
                <a:r>
                  <a:rPr lang="de-DE" b="1"/>
                  <a:t>grid spacing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Ongoing upgrade from UB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b="1"/>
                  <a:t> UUB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3 Water-Cherenkov detectors (WCD)</a:t>
                </a:r>
              </a:p>
              <a:p>
                <a:pPr marL="538306" lvl="2" indent="0">
                  <a:buNone/>
                </a:pPr>
                <a:endParaRPr lang="de-DE" sz="100" b="1"/>
              </a:p>
              <a:p>
                <a:pPr lvl="2"/>
                <a:r>
                  <a:rPr lang="de-DE"/>
                  <a:t>1 Surface scintillator detector (SSD)</a:t>
                </a:r>
              </a:p>
              <a:p>
                <a:pPr marL="538306" lvl="2" indent="0">
                  <a:buNone/>
                </a:pPr>
                <a:endParaRPr lang="de-DE" sz="100"/>
              </a:p>
              <a:p>
                <a:pPr lvl="2"/>
                <a:r>
                  <a:rPr lang="de-DE"/>
                  <a:t>1 Radio antenna </a:t>
                </a:r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marL="266771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  <a:blipFill>
                <a:blip r:embed="rId5"/>
                <a:stretch>
                  <a:fillRect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5">
            <a:extLst>
              <a:ext uri="{FF2B5EF4-FFF2-40B4-BE49-F238E27FC236}">
                <a16:creationId xmlns:a16="http://schemas.microsoft.com/office/drawing/2014/main" id="{ED6CF870-C03E-2F4B-1FF5-0653A9B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/>
              <a:t>SD Array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</a:t>
            </a:r>
            <a:r>
              <a:rPr lang="de-DE"/>
              <a:t>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D43D10-E6F8-9FE0-2619-C5208DA43D28}"/>
              </a:ext>
            </a:extLst>
          </p:cNvPr>
          <p:cNvSpPr/>
          <p:nvPr/>
        </p:nvSpPr>
        <p:spPr>
          <a:xfrm>
            <a:off x="5032779" y="2881937"/>
            <a:ext cx="3411232" cy="6053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b="1"/>
                  <a:t>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2D89197-18EA-3610-0AB4-A904F9086C3B}"/>
                </a:ext>
              </a:extLst>
            </p:cNvPr>
            <p:cNvSpPr/>
            <p:nvPr/>
          </p:nvSpPr>
          <p:spPr>
            <a:xfrm>
              <a:off x="3274506" y="3517900"/>
              <a:ext cx="4434394" cy="399307"/>
            </a:xfrm>
            <a:prstGeom prst="rect">
              <a:avLst/>
            </a:prstGeom>
            <a:solidFill>
              <a:srgbClr val="4682B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161569-88DB-6DE5-C443-99E32BF901AC}"/>
                </a:ext>
              </a:extLst>
            </p:cNvPr>
            <p:cNvSpPr/>
            <p:nvPr/>
          </p:nvSpPr>
          <p:spPr>
            <a:xfrm>
              <a:off x="929648" y="3517901"/>
              <a:ext cx="2248680" cy="399306"/>
            </a:xfrm>
            <a:prstGeom prst="rect">
              <a:avLst/>
            </a:prstGeom>
            <a:solidFill>
              <a:srgbClr val="4682B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4D65EB3-A485-F2CA-7647-8A473E39494C}"/>
                </a:ext>
              </a:extLst>
            </p:cNvPr>
            <p:cNvSpPr/>
            <p:nvPr/>
          </p:nvSpPr>
          <p:spPr>
            <a:xfrm>
              <a:off x="3176470" y="1657351"/>
              <a:ext cx="98036" cy="225985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Grafik 3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E28A51F8-BD45-3605-73FA-8DDA46F0B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34" y="1773850"/>
            <a:ext cx="4074016" cy="217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Likelihood analysis of signal / background dataset only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b="1"/>
                  <a:t>Use likelihood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b="1"/>
                  <a:t> to distinguish</a:t>
                </a:r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2D89197-18EA-3610-0AB4-A904F9086C3B}"/>
                </a:ext>
              </a:extLst>
            </p:cNvPr>
            <p:cNvSpPr/>
            <p:nvPr/>
          </p:nvSpPr>
          <p:spPr>
            <a:xfrm>
              <a:off x="3274506" y="3309212"/>
              <a:ext cx="4434394" cy="62971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6161569-88DB-6DE5-C443-99E32BF901AC}"/>
                </a:ext>
              </a:extLst>
            </p:cNvPr>
            <p:cNvSpPr/>
            <p:nvPr/>
          </p:nvSpPr>
          <p:spPr>
            <a:xfrm>
              <a:off x="929648" y="3636229"/>
              <a:ext cx="2248680" cy="271115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4D65EB3-A485-F2CA-7647-8A473E39494C}"/>
                </a:ext>
              </a:extLst>
            </p:cNvPr>
            <p:cNvSpPr/>
            <p:nvPr/>
          </p:nvSpPr>
          <p:spPr>
            <a:xfrm>
              <a:off x="3136900" y="1657351"/>
              <a:ext cx="177800" cy="2259856"/>
            </a:xfrm>
            <a:prstGeom prst="rect">
              <a:avLst/>
            </a:prstGeom>
            <a:solidFill>
              <a:srgbClr val="FFA5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DE209B4-EBE1-C47D-5504-A78F18EA6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42" y="1773850"/>
            <a:ext cx="4069908" cy="217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9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8D4562F-36B0-DE62-0C92-92189E0B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" y="963281"/>
            <a:ext cx="7169150" cy="369449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FAD99D5-3D0E-38E3-F9B8-C38A5D4FAADA}"/>
              </a:ext>
            </a:extLst>
          </p:cNvPr>
          <p:cNvSpPr/>
          <p:nvPr/>
        </p:nvSpPr>
        <p:spPr>
          <a:xfrm>
            <a:off x="608004" y="990599"/>
            <a:ext cx="384732" cy="1562100"/>
          </a:xfrm>
          <a:prstGeom prst="rect">
            <a:avLst/>
          </a:prstGeom>
          <a:noFill/>
          <a:ln w="12700"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A8E35A2-84F7-AB88-E9B4-EDC15069CCEA}"/>
              </a:ext>
            </a:extLst>
          </p:cNvPr>
          <p:cNvCxnSpPr>
            <a:cxnSpLocks/>
          </p:cNvCxnSpPr>
          <p:nvPr/>
        </p:nvCxnSpPr>
        <p:spPr>
          <a:xfrm>
            <a:off x="992736" y="3951349"/>
            <a:ext cx="0" cy="228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E367BC9C-0B96-9E7C-5146-4892C443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09" y="1127926"/>
            <a:ext cx="1976554" cy="3228174"/>
          </a:xfrm>
        </p:spPr>
        <p:txBody>
          <a:bodyPr>
            <a:normAutofit/>
          </a:bodyPr>
          <a:lstStyle/>
          <a:p>
            <a:pPr lvl="1"/>
            <a:r>
              <a:rPr lang="de-DE" sz="1400" b="1"/>
              <a:t>Use 120 bins for shape distinction</a:t>
            </a:r>
          </a:p>
          <a:p>
            <a:pPr marL="266771" lvl="1" indent="0">
              <a:buNone/>
            </a:pPr>
            <a:endParaRPr lang="de-DE" sz="1400" b="1"/>
          </a:p>
          <a:p>
            <a:pPr lvl="1"/>
            <a:r>
              <a:rPr lang="de-DE" sz="1400" b="1"/>
              <a:t>Good resolution for large signals</a:t>
            </a:r>
          </a:p>
          <a:p>
            <a:pPr lvl="1"/>
            <a:endParaRPr lang="de-DE" sz="1200" b="1"/>
          </a:p>
          <a:p>
            <a:pPr lvl="2"/>
            <a:endParaRPr lang="de-DE" sz="1200" b="1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9EE4A20-7334-7DE6-4B34-0ED708D6B1B4}"/>
              </a:ext>
            </a:extLst>
          </p:cNvPr>
          <p:cNvGrpSpPr/>
          <p:nvPr/>
        </p:nvGrpSpPr>
        <p:grpSpPr>
          <a:xfrm>
            <a:off x="3085905" y="2795649"/>
            <a:ext cx="2064139" cy="1403350"/>
            <a:chOff x="3085905" y="2795649"/>
            <a:chExt cx="2064139" cy="1403350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0C23149-D181-513D-CB17-576A8CEEE6AC}"/>
                </a:ext>
              </a:extLst>
            </p:cNvPr>
            <p:cNvCxnSpPr>
              <a:cxnSpLocks/>
            </p:cNvCxnSpPr>
            <p:nvPr/>
          </p:nvCxnSpPr>
          <p:spPr>
            <a:xfrm>
              <a:off x="4178105" y="4198999"/>
              <a:ext cx="9719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1D06D37-57AA-C6C6-380D-F14501E652AC}"/>
                </a:ext>
              </a:extLst>
            </p:cNvPr>
            <p:cNvCxnSpPr>
              <a:cxnSpLocks/>
            </p:cNvCxnSpPr>
            <p:nvPr/>
          </p:nvCxnSpPr>
          <p:spPr>
            <a:xfrm>
              <a:off x="3085905" y="2795649"/>
              <a:ext cx="20641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fik 22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D750A62A-2799-341C-1CE6-3C296D9F5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07" r="97327" b="23983"/>
            <a:stretch/>
          </p:blipFill>
          <p:spPr>
            <a:xfrm rot="5400000">
              <a:off x="4491457" y="2512473"/>
              <a:ext cx="161085" cy="779733"/>
            </a:xfrm>
            <a:prstGeom prst="rect">
              <a:avLst/>
            </a:prstGeom>
          </p:spPr>
        </p:pic>
        <p:pic>
          <p:nvPicPr>
            <p:cNvPr id="25" name="Grafik 24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8EF9910F-A965-0F9C-720D-FF121126B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1" r="97409" b="54053"/>
            <a:stretch/>
          </p:blipFill>
          <p:spPr>
            <a:xfrm rot="5400000">
              <a:off x="4417709" y="3628696"/>
              <a:ext cx="161085" cy="927228"/>
            </a:xfrm>
            <a:prstGeom prst="rect">
              <a:avLst/>
            </a:prstGeom>
          </p:spPr>
        </p:pic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F595164-8AD1-39B4-12CF-3CFDBE8143D9}"/>
                </a:ext>
              </a:extLst>
            </p:cNvPr>
            <p:cNvCxnSpPr/>
            <p:nvPr/>
          </p:nvCxnSpPr>
          <p:spPr>
            <a:xfrm>
              <a:off x="5060156" y="2821797"/>
              <a:ext cx="0" cy="135815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569DB7-1DCF-E5A9-E8A3-E15452D2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94"/>
            <a:ext cx="7265178" cy="368527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E367BC9C-0B96-9E7C-5146-4892C443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09" y="1127926"/>
            <a:ext cx="1976554" cy="3228174"/>
          </a:xfrm>
        </p:spPr>
        <p:txBody>
          <a:bodyPr>
            <a:normAutofit/>
          </a:bodyPr>
          <a:lstStyle/>
          <a:p>
            <a:pPr lvl="1"/>
            <a:r>
              <a:rPr lang="de-DE" sz="1400" b="1"/>
              <a:t>Use 120 bins for shape distinction</a:t>
            </a:r>
          </a:p>
          <a:p>
            <a:pPr marL="266771" lvl="1" indent="0">
              <a:buNone/>
            </a:pPr>
            <a:endParaRPr lang="de-DE" sz="1400" b="1"/>
          </a:p>
          <a:p>
            <a:pPr lvl="1"/>
            <a:r>
              <a:rPr lang="de-DE" sz="1400" b="1"/>
              <a:t>Bad resolution for small signals</a:t>
            </a:r>
          </a:p>
          <a:p>
            <a:pPr lvl="1"/>
            <a:endParaRPr lang="de-DE" sz="1200" b="1"/>
          </a:p>
          <a:p>
            <a:pPr lvl="2"/>
            <a:endParaRPr lang="de-DE" sz="1200" b="1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CBC8199-8D45-6EBF-94E0-B6BA47175804}"/>
              </a:ext>
            </a:extLst>
          </p:cNvPr>
          <p:cNvGrpSpPr/>
          <p:nvPr/>
        </p:nvGrpSpPr>
        <p:grpSpPr>
          <a:xfrm>
            <a:off x="3085905" y="2795649"/>
            <a:ext cx="2064139" cy="1040028"/>
            <a:chOff x="3085905" y="2795649"/>
            <a:chExt cx="2064139" cy="1040028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7D1BBDFE-2F7C-BA81-60BB-A78C199A0E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4637" y="3661792"/>
              <a:ext cx="1115407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C2BD1BEA-F6DF-5215-7387-B7F1D3EE3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85905" y="2795649"/>
              <a:ext cx="2064139" cy="0"/>
            </a:xfrm>
            <a:prstGeom prst="line">
              <a:avLst/>
            </a:prstGeom>
            <a:ln w="95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47D12F20-B3A1-0BA1-02E3-BCF90EC09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07" r="97327" b="23983"/>
            <a:stretch/>
          </p:blipFill>
          <p:spPr>
            <a:xfrm rot="5400000">
              <a:off x="4491457" y="2512473"/>
              <a:ext cx="161085" cy="779733"/>
            </a:xfrm>
            <a:prstGeom prst="rect">
              <a:avLst/>
            </a:prstGeom>
          </p:spPr>
        </p:pic>
        <p:pic>
          <p:nvPicPr>
            <p:cNvPr id="17" name="Grafik 16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8C89F92F-22E6-3DF4-482E-357458391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1" r="97409" b="54053"/>
            <a:stretch/>
          </p:blipFill>
          <p:spPr>
            <a:xfrm rot="5400000">
              <a:off x="4417709" y="3291521"/>
              <a:ext cx="161085" cy="927228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8424370-4D6C-E2A3-B874-C051D16DF1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0156" y="2821797"/>
              <a:ext cx="0" cy="81437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4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17112273-05DF-61F5-83EA-5E32D618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7" y="881068"/>
            <a:ext cx="7740761" cy="383628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Bayesian classifier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5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Conclusion: Bayesian 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6">
                <a:extLst>
                  <a:ext uri="{FF2B5EF4-FFF2-40B4-BE49-F238E27FC236}">
                    <a16:creationId xmlns:a16="http://schemas.microsoft.com/office/drawing/2014/main" id="{4B4B13AF-2090-2C0C-10EB-CBB6D6A072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(Theoretically) promising…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Best singular test statistic (Neymann-Pearson-Lemma) 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Simple / fast hardware implementation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Minimal diskspace required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endParaRPr lang="de-DE" b="1"/>
              </a:p>
              <a:p>
                <a:pPr lvl="1"/>
                <a:r>
                  <a:rPr lang="de-DE" b="1"/>
                  <a:t>… but (realistically) much work needed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Trigger efficiency bad at small signals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Finetuning process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b="1"/>
                  <a:t> complicated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Thoughts / Suggestions welcome… =)</a:t>
                </a:r>
              </a:p>
              <a:p>
                <a:pPr lvl="2"/>
                <a:endParaRPr lang="de-DE" b="1"/>
              </a:p>
              <a:p>
                <a:pPr lvl="2"/>
                <a:endParaRPr lang="de-DE" b="1"/>
              </a:p>
            </p:txBody>
          </p:sp>
        </mc:Choice>
        <mc:Fallback xmlns="">
          <p:sp>
            <p:nvSpPr>
              <p:cNvPr id="4" name="Inhaltsplatzhalter 6">
                <a:extLst>
                  <a:ext uri="{FF2B5EF4-FFF2-40B4-BE49-F238E27FC236}">
                    <a16:creationId xmlns:a16="http://schemas.microsoft.com/office/drawing/2014/main" id="{4B4B13AF-2090-2C0C-10EB-CBB6D6A07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Neural network triggers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Feed  </a:t>
            </a:r>
            <a:r>
              <a:rPr lang="de-DE" b="1">
                <a:solidFill>
                  <a:schemeClr val="tx2"/>
                </a:solidFill>
              </a:rPr>
              <a:t>subset</a:t>
            </a:r>
            <a:r>
              <a:rPr lang="de-DE" b="1"/>
              <a:t>  of trace to neural network architecture</a:t>
            </a:r>
          </a:p>
          <a:p>
            <a:pPr marL="266771" lvl="1" indent="0">
              <a:buNone/>
            </a:pPr>
            <a:endParaRPr lang="de-DE" sz="100" b="1"/>
          </a:p>
          <a:p>
            <a:pPr lvl="1"/>
            <a:r>
              <a:rPr lang="de-DE" b="1"/>
              <a:t>Teach it to distinguish between </a:t>
            </a:r>
            <a:r>
              <a:rPr lang="de-DE" b="1">
                <a:solidFill>
                  <a:srgbClr val="00B050"/>
                </a:solidFill>
              </a:rPr>
              <a:t>Signal</a:t>
            </a:r>
            <a:r>
              <a:rPr lang="de-DE" b="1"/>
              <a:t> / </a:t>
            </a:r>
            <a:r>
              <a:rPr lang="de-DE" b="1">
                <a:solidFill>
                  <a:srgbClr val="C00000"/>
                </a:solidFill>
              </a:rPr>
              <a:t>Background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EFA6535-DBF5-E6A3-ED7D-3D67E1F3333A}"/>
              </a:ext>
            </a:extLst>
          </p:cNvPr>
          <p:cNvGrpSpPr/>
          <p:nvPr/>
        </p:nvGrpSpPr>
        <p:grpSpPr>
          <a:xfrm>
            <a:off x="413865" y="1894371"/>
            <a:ext cx="7350916" cy="2919314"/>
            <a:chOff x="413865" y="1583221"/>
            <a:chExt cx="7350916" cy="2919314"/>
          </a:xfrm>
        </p:grpSpPr>
        <p:pic>
          <p:nvPicPr>
            <p:cNvPr id="15" name="Grafik 14" descr="Ein Bild, das Text, Screenshot, Reihe, Schrift enthält.&#10;&#10;Automatisch generierte Beschreibung">
              <a:extLst>
                <a:ext uri="{FF2B5EF4-FFF2-40B4-BE49-F238E27FC236}">
                  <a16:creationId xmlns:a16="http://schemas.microsoft.com/office/drawing/2014/main" id="{EFBF8413-8758-D87B-1F7C-103FE964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65" y="1583221"/>
              <a:ext cx="7350916" cy="2865446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6D893B6-5798-8337-290F-D405338DE5F8}"/>
                </a:ext>
              </a:extLst>
            </p:cNvPr>
            <p:cNvGrpSpPr/>
            <p:nvPr/>
          </p:nvGrpSpPr>
          <p:grpSpPr>
            <a:xfrm>
              <a:off x="561016" y="2787279"/>
              <a:ext cx="1160190" cy="1715256"/>
              <a:chOff x="387708" y="541154"/>
              <a:chExt cx="1814641" cy="2387484"/>
            </a:xfrm>
          </p:grpSpPr>
          <p:pic>
            <p:nvPicPr>
              <p:cNvPr id="27" name="Grafik 26" descr="Ein Bild, das medizinische Ausrüstung, Im Haus, Tisch, Design enthält.&#10;&#10;Automatisch generierte Beschreibung mit mittlerer Zuverlässigkeit">
                <a:extLst>
                  <a:ext uri="{FF2B5EF4-FFF2-40B4-BE49-F238E27FC236}">
                    <a16:creationId xmlns:a16="http://schemas.microsoft.com/office/drawing/2014/main" id="{520075DD-AC70-778C-0DCD-C8A60A6C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708" y="1057056"/>
                <a:ext cx="1814641" cy="1646193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AA66457-CBAE-331C-9C06-38BB71D0C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1498" y="826605"/>
                <a:ext cx="778765" cy="2102033"/>
              </a:xfrm>
              <a:prstGeom prst="straightConnector1">
                <a:avLst/>
              </a:prstGeom>
              <a:ln w="12700">
                <a:solidFill>
                  <a:srgbClr val="264F7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p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92BD2F8-A50C-CD5E-6C7E-07924C5D76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2383" y="541154"/>
                    <a:ext cx="33977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11" r="-36111" b="-7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C5A60A3-AB8F-DBC5-5E09-721A81E52FC9}"/>
              </a:ext>
            </a:extLst>
          </p:cNvPr>
          <p:cNvSpPr/>
          <p:nvPr/>
        </p:nvSpPr>
        <p:spPr>
          <a:xfrm>
            <a:off x="1538714" y="1047455"/>
            <a:ext cx="863951" cy="31440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5A6FF98-EB3A-A6B5-AB0D-BF5FDA82CD39}"/>
              </a:ext>
            </a:extLst>
          </p:cNvPr>
          <p:cNvSpPr/>
          <p:nvPr/>
        </p:nvSpPr>
        <p:spPr>
          <a:xfrm>
            <a:off x="2959889" y="1929103"/>
            <a:ext cx="653662" cy="2376487"/>
          </a:xfrm>
          <a:prstGeom prst="rect">
            <a:avLst/>
          </a:prstGeom>
          <a:noFill/>
          <a:ln w="19050">
            <a:solidFill>
              <a:srgbClr val="3CC21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Clipart, Grafiken, Kreativität, Cartoon enthält.&#10;&#10;Automatisch generierte Beschreibung">
            <a:extLst>
              <a:ext uri="{FF2B5EF4-FFF2-40B4-BE49-F238E27FC236}">
                <a16:creationId xmlns:a16="http://schemas.microsoft.com/office/drawing/2014/main" id="{6FE10141-3089-33FE-6F4B-9C3BA7D7D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00" y="1984724"/>
            <a:ext cx="760901" cy="76090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AAE1D87-61C0-0C16-8AF8-82B97D618E59}"/>
              </a:ext>
            </a:extLst>
          </p:cNvPr>
          <p:cNvSpPr/>
          <p:nvPr/>
        </p:nvSpPr>
        <p:spPr>
          <a:xfrm>
            <a:off x="4089331" y="3922461"/>
            <a:ext cx="653662" cy="33422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rot, Design, Kunst enthält.&#10;&#10;Automatisch generierte Beschreibung">
            <a:extLst>
              <a:ext uri="{FF2B5EF4-FFF2-40B4-BE49-F238E27FC236}">
                <a16:creationId xmlns:a16="http://schemas.microsoft.com/office/drawing/2014/main" id="{F980B9EC-EF65-BC2B-59A0-A4AA57DF8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37" y="3034063"/>
            <a:ext cx="746138" cy="8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Specialized for image / object recognition</a:t>
            </a:r>
          </a:p>
          <a:p>
            <a:pPr lvl="1"/>
            <a:endParaRPr lang="de-DE" sz="100" b="1"/>
          </a:p>
          <a:p>
            <a:pPr marL="266771" lvl="1" indent="0">
              <a:buNone/>
            </a:pPr>
            <a:endParaRPr lang="de-DE" sz="100" b="1"/>
          </a:p>
          <a:p>
            <a:pPr lvl="2"/>
            <a:r>
              <a:rPr lang="de-DE" b="1"/>
              <a:t>Different filters (matrices) scan parts of an image</a:t>
            </a:r>
          </a:p>
          <a:p>
            <a:pPr lvl="2"/>
            <a:endParaRPr lang="de-DE" sz="100" b="1"/>
          </a:p>
          <a:p>
            <a:pPr lvl="2"/>
            <a:endParaRPr lang="de-DE" sz="100" b="1"/>
          </a:p>
          <a:p>
            <a:pPr lvl="2"/>
            <a:r>
              <a:rPr lang="de-DE" b="1"/>
              <a:t>Large output where filter and image look alike</a:t>
            </a:r>
          </a:p>
          <a:p>
            <a:pPr lvl="2"/>
            <a:endParaRPr lang="de-DE" sz="100" b="1"/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Emergent object detection through multiple layers</a:t>
            </a:r>
          </a:p>
          <a:p>
            <a:pPr lvl="2"/>
            <a:endParaRPr lang="de-DE" b="1"/>
          </a:p>
          <a:p>
            <a:pPr lvl="1"/>
            <a:r>
              <a:rPr lang="de-DE" b="1"/>
              <a:t>Treat WCD time traces as pictures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3 PMTs represent image height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Temporal component as width</a:t>
            </a:r>
          </a:p>
          <a:p>
            <a:pPr lvl="2"/>
            <a:endParaRPr lang="de-DE" b="1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44C4F99-4BB5-5610-BB18-471A50D37E4E}"/>
              </a:ext>
            </a:extLst>
          </p:cNvPr>
          <p:cNvGrpSpPr/>
          <p:nvPr/>
        </p:nvGrpSpPr>
        <p:grpSpPr>
          <a:xfrm>
            <a:off x="6265272" y="944598"/>
            <a:ext cx="2413908" cy="3784477"/>
            <a:chOff x="6563917" y="885753"/>
            <a:chExt cx="2413908" cy="378447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FD71B2F-13C9-481F-EE4C-3B5B6D41919F}"/>
                </a:ext>
              </a:extLst>
            </p:cNvPr>
            <p:cNvGrpSpPr/>
            <p:nvPr/>
          </p:nvGrpSpPr>
          <p:grpSpPr>
            <a:xfrm>
              <a:off x="6563917" y="885753"/>
              <a:ext cx="2410049" cy="1613782"/>
              <a:chOff x="627234" y="2449266"/>
              <a:chExt cx="2410049" cy="1613782"/>
            </a:xfrm>
          </p:grpSpPr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760487B4-A8B9-2797-FE60-D08EAFAC9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234" y="2449266"/>
                <a:ext cx="2410049" cy="160669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784E4F8-BC5C-70DC-5861-D7099A6E002E}"/>
                  </a:ext>
                </a:extLst>
              </p:cNvPr>
              <p:cNvSpPr txBox="1"/>
              <p:nvPr/>
            </p:nvSpPr>
            <p:spPr>
              <a:xfrm>
                <a:off x="629679" y="3786049"/>
                <a:ext cx="9861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Input image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D6746AB-5D77-B922-F468-A37EAFC98A36}"/>
                </a:ext>
              </a:extLst>
            </p:cNvPr>
            <p:cNvGrpSpPr/>
            <p:nvPr/>
          </p:nvGrpSpPr>
          <p:grpSpPr>
            <a:xfrm>
              <a:off x="6563917" y="3056447"/>
              <a:ext cx="2413908" cy="1613783"/>
              <a:chOff x="5613635" y="2572543"/>
              <a:chExt cx="2413908" cy="1629004"/>
            </a:xfrm>
          </p:grpSpPr>
          <p:pic>
            <p:nvPicPr>
              <p:cNvPr id="7" name="Picture 2" descr="filter_z1.png">
                <a:extLst>
                  <a:ext uri="{FF2B5EF4-FFF2-40B4-BE49-F238E27FC236}">
                    <a16:creationId xmlns:a16="http://schemas.microsoft.com/office/drawing/2014/main" id="{7D3DF2F7-6E13-C477-68B3-812DFCC36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2" t="8075" r="9827" b="11832"/>
              <a:stretch>
                <a:fillRect/>
              </a:stretch>
            </p:blipFill>
            <p:spPr bwMode="auto">
              <a:xfrm>
                <a:off x="5618425" y="2572543"/>
                <a:ext cx="2409118" cy="16262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3C0C15C-3A36-AB9E-6F89-09B0B6418FEB}"/>
                  </a:ext>
                </a:extLst>
              </p:cNvPr>
              <p:cNvSpPr txBox="1"/>
              <p:nvPr/>
            </p:nvSpPr>
            <p:spPr>
              <a:xfrm>
                <a:off x="5613635" y="3924548"/>
                <a:ext cx="10550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>
                    <a:solidFill>
                      <a:schemeClr val="bg1"/>
                    </a:solidFill>
                  </a:rPr>
                  <a:t>Feature map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B4D2876-A6BC-48F9-9972-09A41287A55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389" y="2361035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9EC9269-1967-CAF5-0FB9-CF1D12DE2520}"/>
                </a:ext>
              </a:extLst>
            </p:cNvPr>
            <p:cNvCxnSpPr>
              <a:cxnSpLocks/>
            </p:cNvCxnSpPr>
            <p:nvPr/>
          </p:nvCxnSpPr>
          <p:spPr>
            <a:xfrm>
              <a:off x="7638453" y="2395116"/>
              <a:ext cx="0" cy="883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DB46F61A-47A1-BD41-19C1-08892DBE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 t="4254" r="28177" b="52721"/>
            <a:stretch>
              <a:fillRect/>
            </a:stretch>
          </p:blipFill>
          <p:spPr bwMode="auto">
            <a:xfrm>
              <a:off x="7761282" y="2333349"/>
              <a:ext cx="887636" cy="882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6914139B-CE91-0C97-3056-E09E2EDA9C9E}"/>
              </a:ext>
            </a:extLst>
          </p:cNvPr>
          <p:cNvSpPr txBox="1"/>
          <p:nvPr/>
        </p:nvSpPr>
        <p:spPr>
          <a:xfrm rot="5400000">
            <a:off x="6920673" y="2780266"/>
            <a:ext cx="3765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solidFill>
                  <a:schemeClr val="bg2">
                    <a:lumMod val="90000"/>
                  </a:schemeClr>
                </a:solidFill>
              </a:rPr>
              <a:t>Taken from </a:t>
            </a:r>
            <a:r>
              <a:rPr lang="de-DE" sz="900" u="sng">
                <a:solidFill>
                  <a:schemeClr val="bg2">
                    <a:lumMod val="90000"/>
                  </a:schemeClr>
                </a:solidFill>
              </a:rPr>
              <a:t>https://cs.nyu.edu/~fergus/tutorials/deep_learning_cvpr12/</a:t>
            </a:r>
            <a:endParaRPr lang="en-US" sz="900" u="sng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Opt for 120 bin input size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Shown to work for ToT, ToTd, MoPS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Compromise network size and input information</a:t>
                </a:r>
              </a:p>
              <a:p>
                <a:pPr lvl="1"/>
                <a:endParaRPr lang="de-DE" b="1"/>
              </a:p>
              <a:p>
                <a:pPr lvl="1"/>
                <a:r>
                  <a:rPr lang="de-DE" b="1"/>
                  <a:t>Data motivated network architecture</a:t>
                </a:r>
              </a:p>
              <a:p>
                <a:pPr lvl="1"/>
                <a:endParaRPr lang="de-DE" sz="100" b="1"/>
              </a:p>
              <a:p>
                <a:pPr lvl="2"/>
                <a:r>
                  <a:rPr lang="de-DE" b="1"/>
                  <a:t>2D convolutional layer recognizes correlation between 3 PMTs</a:t>
                </a:r>
              </a:p>
              <a:p>
                <a:pPr lvl="2"/>
                <a:endParaRPr lang="de-DE" sz="100" b="1"/>
              </a:p>
              <a:p>
                <a:pPr lvl="2"/>
                <a:r>
                  <a:rPr lang="de-DE" b="1"/>
                  <a:t>Dense layer propagates extracted features to output</a:t>
                </a:r>
              </a:p>
              <a:p>
                <a:pPr marL="266771" lvl="1" indent="0">
                  <a:buNone/>
                </a:pPr>
                <a:endParaRPr lang="de-DE" b="1"/>
              </a:p>
              <a:p>
                <a:pPr lvl="1"/>
                <a:r>
                  <a:rPr lang="de-DE" b="1"/>
                  <a:t>Evaluate performance for example architecture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Train on 32k simulated proton showers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16.0≤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lvl="2"/>
                <a:endParaRPr lang="de-DE"/>
              </a:p>
            </p:txBody>
          </p:sp>
        </mc:Choice>
        <mc:Fallback xmlns="">
          <p:sp>
            <p:nvSpPr>
              <p:cNvPr id="11" name="Inhaltsplatzhalter 6">
                <a:extLst>
                  <a:ext uri="{FF2B5EF4-FFF2-40B4-BE49-F238E27FC236}">
                    <a16:creationId xmlns:a16="http://schemas.microsoft.com/office/drawing/2014/main" id="{AD09C3CA-FF94-EDC6-77EE-FDE1CA4D0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54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86CB73DC-F61F-FCFA-238D-E7A47ECC1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"/>
          <a:stretch/>
        </p:blipFill>
        <p:spPr>
          <a:xfrm>
            <a:off x="139800" y="940813"/>
            <a:ext cx="7548780" cy="359793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 dirty="0"/>
          </a:p>
        </p:txBody>
      </p:sp>
      <p:pic>
        <p:nvPicPr>
          <p:cNvPr id="9" name="Grafik 8" descr="Ein Bild, das Design, Tisch enthält.&#10;&#10;Automatisch generierte Beschreibung">
            <a:extLst>
              <a:ext uri="{FF2B5EF4-FFF2-40B4-BE49-F238E27FC236}">
                <a16:creationId xmlns:a16="http://schemas.microsoft.com/office/drawing/2014/main" id="{2C4C1976-A141-79C9-B1DF-6D46D53A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9" y="1469742"/>
            <a:ext cx="1285987" cy="1166613"/>
          </a:xfrm>
          <a:prstGeom prst="rect">
            <a:avLst/>
          </a:prstGeom>
        </p:spPr>
      </p:pic>
      <p:pic>
        <p:nvPicPr>
          <p:cNvPr id="12" name="Grafik 11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F639EFEA-4D81-792F-6A87-729E82A8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1179646"/>
            <a:ext cx="3448774" cy="3198781"/>
          </a:xfrm>
          <a:prstGeom prst="rect">
            <a:avLst/>
          </a:prstGeom>
        </p:spPr>
      </p:pic>
      <p:pic>
        <p:nvPicPr>
          <p:cNvPr id="14" name="Grafik 13" descr="Ein Bild, das medizinische Ausrüstung, Im Haus, Tisch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C06F90B2-2527-E748-3594-F8356D7C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3" y="2261569"/>
            <a:ext cx="2653246" cy="2406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Around ~1600 stations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Triangular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r>
                  <a:rPr lang="de-DE"/>
                  <a:t> </a:t>
                </a:r>
                <a:r>
                  <a:rPr lang="de-DE" b="1"/>
                  <a:t>grid spacing</a:t>
                </a:r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Ongoing upgrade from UB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b="1"/>
                  <a:t> UUB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2"/>
                <a:r>
                  <a:rPr lang="de-DE" b="1"/>
                  <a:t>3 Water-Cherenkov detectors (WCD)</a:t>
                </a:r>
              </a:p>
              <a:p>
                <a:pPr marL="538306" lvl="2" indent="0">
                  <a:buNone/>
                </a:pPr>
                <a:endParaRPr lang="de-DE" sz="100" b="1"/>
              </a:p>
              <a:p>
                <a:pPr lvl="2"/>
                <a:r>
                  <a:rPr lang="de-DE"/>
                  <a:t>1 Surface scintillator detector (SSD)</a:t>
                </a:r>
              </a:p>
              <a:p>
                <a:pPr marL="538306" lvl="2" indent="0">
                  <a:buNone/>
                </a:pPr>
                <a:endParaRPr lang="de-DE" sz="100"/>
              </a:p>
              <a:p>
                <a:pPr lvl="2"/>
                <a:r>
                  <a:rPr lang="de-DE"/>
                  <a:t>1 Radio antenna </a:t>
                </a:r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lvl="1"/>
                <a:endParaRPr lang="de-DE" sz="800" b="1"/>
              </a:p>
              <a:p>
                <a:pPr marL="266771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16A4008-D493-8B08-C6E0-AB5B55C1F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538" y="1439444"/>
                <a:ext cx="4356882" cy="3409400"/>
              </a:xfrm>
              <a:blipFill>
                <a:blip r:embed="rId5"/>
                <a:stretch>
                  <a:fillRect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2353FF-EB1E-0704-93E6-8485E9B1F268}"/>
                  </a:ext>
                </a:extLst>
              </p:cNvPr>
              <p:cNvSpPr txBox="1"/>
              <p:nvPr/>
            </p:nvSpPr>
            <p:spPr>
              <a:xfrm>
                <a:off x="4935222" y="3594627"/>
                <a:ext cx="382675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/>
                  <a:t>Too comput. expensive to read all measured data at all times!</a:t>
                </a:r>
              </a:p>
              <a:p>
                <a:endParaRPr lang="de-DE" sz="400" b="1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/>
                  <a:t> Implement </a:t>
                </a:r>
                <a:r>
                  <a:rPr lang="en-US" b="1">
                    <a:solidFill>
                      <a:srgbClr val="C00000"/>
                    </a:solidFill>
                  </a:rPr>
                  <a:t>trigger hierarchy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2353FF-EB1E-0704-93E6-8485E9B1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22" y="3594627"/>
                <a:ext cx="3826756" cy="984885"/>
              </a:xfrm>
              <a:prstGeom prst="rect">
                <a:avLst/>
              </a:prstGeom>
              <a:blipFill>
                <a:blip r:embed="rId6"/>
                <a:stretch>
                  <a:fillRect l="-1435" t="-3727" b="-9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el 5">
            <a:extLst>
              <a:ext uri="{FF2B5EF4-FFF2-40B4-BE49-F238E27FC236}">
                <a16:creationId xmlns:a16="http://schemas.microsoft.com/office/drawing/2014/main" id="{ED6CF870-C03E-2F4B-1FF5-0653A9B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/>
              <a:t>SD Array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</a:t>
            </a:r>
            <a:r>
              <a:rPr lang="de-DE"/>
              <a:t>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FFE09F-901F-9E9D-B6D1-56CA879B6FDB}"/>
              </a:ext>
            </a:extLst>
          </p:cNvPr>
          <p:cNvSpPr/>
          <p:nvPr/>
        </p:nvSpPr>
        <p:spPr>
          <a:xfrm>
            <a:off x="4935223" y="2866462"/>
            <a:ext cx="3489870" cy="5478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40286BF-2113-4E3E-73F7-D1A4599D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" y="814902"/>
            <a:ext cx="7615616" cy="377099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672C3850-C3F8-F488-AC1D-38D9CB85F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399" y="3587315"/>
            <a:ext cx="4381520" cy="720030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CNN able to identify single particles</a:t>
            </a:r>
          </a:p>
          <a:p>
            <a:pPr lvl="1"/>
            <a:r>
              <a:rPr lang="de-DE" b="1"/>
              <a:t>Triggers everything! (…that‘s bad)</a:t>
            </a:r>
          </a:p>
        </p:txBody>
      </p:sp>
    </p:spTree>
    <p:extLst>
      <p:ext uri="{BB962C8B-B14F-4D97-AF65-F5344CB8AC3E}">
        <p14:creationId xmlns:p14="http://schemas.microsoft.com/office/powerpoint/2010/main" val="29164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640CE6A-AAC2-2DDE-0DFB-30235488F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991590"/>
            <a:ext cx="7058025" cy="3659717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pic>
        <p:nvPicPr>
          <p:cNvPr id="17" name="Grafik 1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D56A310-C8BA-4EC3-2DCF-E0CF26B36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2055" r="62638" b="79414"/>
          <a:stretch/>
        </p:blipFill>
        <p:spPr>
          <a:xfrm>
            <a:off x="4889021" y="2378076"/>
            <a:ext cx="2161540" cy="67818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F650A1D-8724-D049-5710-5E06AB5450FF}"/>
              </a:ext>
            </a:extLst>
          </p:cNvPr>
          <p:cNvSpPr/>
          <p:nvPr/>
        </p:nvSpPr>
        <p:spPr>
          <a:xfrm>
            <a:off x="542368" y="1060450"/>
            <a:ext cx="2169082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fik 23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18894FDD-628B-BBA5-454B-3F0BBA2F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38" y="2937611"/>
            <a:ext cx="3317287" cy="129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04E0DAB-43E2-3202-9961-BEF241D8B3C1}"/>
              </a:ext>
            </a:extLst>
          </p:cNvPr>
          <p:cNvGrpSpPr/>
          <p:nvPr/>
        </p:nvGrpSpPr>
        <p:grpSpPr>
          <a:xfrm>
            <a:off x="3782807" y="3293642"/>
            <a:ext cx="574101" cy="968407"/>
            <a:chOff x="561016" y="2909461"/>
            <a:chExt cx="1160190" cy="1904224"/>
          </a:xfrm>
        </p:grpSpPr>
        <p:pic>
          <p:nvPicPr>
            <p:cNvPr id="25" name="Grafik 24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6112AAB4-39A3-E38F-5CAF-3668A4B1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16" y="3469071"/>
              <a:ext cx="1160190" cy="1182685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1709FED-EDBF-1520-1443-9EA5C3DD4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23" y="3303507"/>
              <a:ext cx="497903" cy="1510178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65231C0-4511-0CCE-3188-FCFA47C3C60E}"/>
                    </a:ext>
                  </a:extLst>
                </p:cNvPr>
                <p:cNvSpPr txBox="1"/>
                <p:nvPr/>
              </p:nvSpPr>
              <p:spPr>
                <a:xfrm>
                  <a:off x="938943" y="2909461"/>
                  <a:ext cx="217233" cy="199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65231C0-4511-0CCE-3188-FCFA47C3C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943" y="2909461"/>
                  <a:ext cx="217233" cy="199006"/>
                </a:xfrm>
                <a:prstGeom prst="rect">
                  <a:avLst/>
                </a:prstGeom>
                <a:blipFill>
                  <a:blip r:embed="rId5"/>
                  <a:stretch>
                    <a:fillRect l="-72222" r="-172222" b="-2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Grafik 3" descr="Ein Bild, das rot, Design, Kunst enthält.&#10;&#10;Automatisch generierte Beschreibung">
            <a:extLst>
              <a:ext uri="{FF2B5EF4-FFF2-40B4-BE49-F238E27FC236}">
                <a16:creationId xmlns:a16="http://schemas.microsoft.com/office/drawing/2014/main" id="{8904643F-9EF2-7CBB-7A59-DFB75C5F2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3462703"/>
            <a:ext cx="645030" cy="7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B58A79AD-044D-68F6-E7CA-3CF46FE56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7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200" b="1"/>
                  <a:t>Redefine „signal“</a:t>
                </a:r>
                <a:endParaRPr lang="de-DE" sz="1100" b="1"/>
              </a:p>
              <a:p>
                <a:pPr lvl="2"/>
                <a:r>
                  <a:rPr lang="de-DE" sz="1100" b="1"/>
                  <a:t>Ignore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1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2"/>
                <a:endParaRPr lang="de-DE" sz="1100" b="1"/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B58A79AD-044D-68F6-E7CA-3CF46FE5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  <a:blipFill>
                <a:blip r:embed="rId8"/>
                <a:stretch>
                  <a:fillRect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266AA0CF-41AE-DBFD-B221-F03F0E78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987845"/>
            <a:ext cx="7058025" cy="3659716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FFD348E7-BFBB-67FB-2810-F4EDE016BD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200" b="1"/>
                  <a:t>Redefine „signal“</a:t>
                </a:r>
                <a:endParaRPr lang="de-DE" sz="1100" b="1"/>
              </a:p>
              <a:p>
                <a:pPr lvl="2"/>
                <a:r>
                  <a:rPr lang="de-DE" sz="1100" b="1"/>
                  <a:t>Ignore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1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1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100" b="0"/>
              </a:p>
              <a:p>
                <a:pPr lvl="2"/>
                <a:r>
                  <a:rPr lang="de-DE" sz="1100" b="1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de-DE" sz="11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1100" b="1"/>
                  <a:t> low rate</a:t>
                </a:r>
              </a:p>
              <a:p>
                <a:pPr lvl="2"/>
                <a:endParaRPr lang="de-DE" sz="1200" b="1"/>
              </a:p>
              <a:p>
                <a:pPr lvl="1"/>
                <a:r>
                  <a:rPr lang="de-DE" sz="1200" b="1"/>
                  <a:t>Overall performance</a:t>
                </a:r>
                <a:endParaRPr lang="de-DE" sz="1100" b="1"/>
              </a:p>
              <a:p>
                <a:pPr lvl="2"/>
                <a:r>
                  <a:rPr lang="de-DE" sz="1100" b="1"/>
                  <a:t>CNN better 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2"/>
                <a:r>
                  <a:rPr lang="de-DE" sz="1100" b="1"/>
                  <a:t>Classical triggers better 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de-DE" sz="11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de-DE" sz="1100" b="1"/>
              </a:p>
              <a:p>
                <a:pPr lvl="1"/>
                <a:endParaRPr lang="de-DE" sz="1200" b="1"/>
              </a:p>
              <a:p>
                <a:pPr lvl="1"/>
                <a:r>
                  <a:rPr lang="de-DE" sz="1200" b="1"/>
                  <a:t>Ideas for improving</a:t>
                </a:r>
              </a:p>
              <a:p>
                <a:pPr lvl="2"/>
                <a:r>
                  <a:rPr lang="de-DE" sz="1100" b="1"/>
                  <a:t>Adjust architecture</a:t>
                </a:r>
              </a:p>
              <a:p>
                <a:pPr lvl="3"/>
                <a:r>
                  <a:rPr lang="de-DE" sz="1100" b="1"/>
                  <a:t>Kernel size</a:t>
                </a:r>
              </a:p>
              <a:p>
                <a:pPr lvl="3"/>
                <a:r>
                  <a:rPr lang="de-DE" sz="1100" b="1"/>
                  <a:t>…</a:t>
                </a:r>
              </a:p>
              <a:p>
                <a:pPr marL="805077" lvl="3" indent="0">
                  <a:buNone/>
                </a:pPr>
                <a:endParaRPr lang="de-DE" sz="100" b="1"/>
              </a:p>
              <a:p>
                <a:pPr lvl="2"/>
                <a:r>
                  <a:rPr lang="de-DE" sz="1100" b="1"/>
                  <a:t>Filter &amp; downsample WCD time traces </a:t>
                </a:r>
              </a:p>
              <a:p>
                <a:pPr lvl="2"/>
                <a:endParaRPr lang="de-DE" sz="1100" b="1"/>
              </a:p>
              <a:p>
                <a:pPr lvl="2"/>
                <a:endParaRPr lang="de-DE" sz="1100" b="1"/>
              </a:p>
            </p:txBody>
          </p:sp>
        </mc:Choice>
        <mc:Fallback xmlns=""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FFD348E7-BFBB-67FB-2810-F4EDE016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470" y="1203615"/>
                <a:ext cx="2302930" cy="3443945"/>
              </a:xfrm>
              <a:prstGeom prst="rect">
                <a:avLst/>
              </a:prstGeom>
              <a:blipFill>
                <a:blip r:embed="rId4"/>
                <a:stretch>
                  <a:fillRect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0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Intermezzo: Filtering and downsampling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CE9B3C8-3AF8-F3C2-7CE5-F3C0EC02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1185014"/>
            <a:ext cx="8737111" cy="3336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C8170DC-AABE-A1BB-4638-079E178A6441}"/>
              </a:ext>
            </a:extLst>
          </p:cNvPr>
          <p:cNvSpPr txBox="1"/>
          <p:nvPr/>
        </p:nvSpPr>
        <p:spPr>
          <a:xfrm>
            <a:off x="1785975" y="923467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Full bandwidth					  Filtered &amp; downsampled</a:t>
            </a:r>
            <a:endParaRPr lang="en-US" b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FF352C7-26AA-A37E-AACB-8CD3A4685EA8}"/>
              </a:ext>
            </a:extLst>
          </p:cNvPr>
          <p:cNvSpPr/>
          <p:nvPr/>
        </p:nvSpPr>
        <p:spPr>
          <a:xfrm>
            <a:off x="1978371" y="1267575"/>
            <a:ext cx="979240" cy="285295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3D868-7FDA-4E6B-EC18-ECA6593C4982}"/>
              </a:ext>
            </a:extLst>
          </p:cNvPr>
          <p:cNvSpPr/>
          <p:nvPr/>
        </p:nvSpPr>
        <p:spPr>
          <a:xfrm>
            <a:off x="6143114" y="1267575"/>
            <a:ext cx="979240" cy="285295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A97D6E-6E69-97C0-AC11-2EDEA67A4AFC}"/>
              </a:ext>
            </a:extLst>
          </p:cNvPr>
          <p:cNvSpPr txBox="1"/>
          <p:nvPr/>
        </p:nvSpPr>
        <p:spPr>
          <a:xfrm>
            <a:off x="2946456" y="1272702"/>
            <a:ext cx="1859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>
                <a:solidFill>
                  <a:schemeClr val="bg2">
                    <a:lumMod val="75000"/>
                  </a:schemeClr>
                </a:solidFill>
              </a:rPr>
              <a:t>Signal duration: ~500 bins</a:t>
            </a:r>
            <a:endParaRPr lang="en-US" sz="105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1EE64B4-7BEA-D6E6-336C-59F64BC2AD6B}"/>
              </a:ext>
            </a:extLst>
          </p:cNvPr>
          <p:cNvSpPr txBox="1"/>
          <p:nvPr/>
        </p:nvSpPr>
        <p:spPr>
          <a:xfrm>
            <a:off x="7105681" y="1272702"/>
            <a:ext cx="1859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>
                <a:solidFill>
                  <a:schemeClr val="bg2">
                    <a:lumMod val="75000"/>
                  </a:schemeClr>
                </a:solidFill>
              </a:rPr>
              <a:t>Signal duration: ~167 bins</a:t>
            </a:r>
            <a:endParaRPr lang="en-US" sz="1050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C57D75B-B8FF-BA73-D4E1-47FE818C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1060450"/>
            <a:ext cx="6918003" cy="35871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7CAAE7E1-B809-E367-E251-B755CBE7A4C2}"/>
              </a:ext>
            </a:extLst>
          </p:cNvPr>
          <p:cNvSpPr txBox="1">
            <a:spLocks/>
          </p:cNvSpPr>
          <p:nvPr/>
        </p:nvSpPr>
        <p:spPr>
          <a:xfrm>
            <a:off x="6815670" y="1203615"/>
            <a:ext cx="2277530" cy="3443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b="1"/>
              <a:t>Filtered &amp; downsampled traces preferred over full bandwidth traces at  equal input size</a:t>
            </a:r>
            <a:endParaRPr lang="de-DE" sz="1100" b="1"/>
          </a:p>
        </p:txBody>
      </p:sp>
    </p:spTree>
    <p:extLst>
      <p:ext uri="{BB962C8B-B14F-4D97-AF65-F5344CB8AC3E}">
        <p14:creationId xmlns:p14="http://schemas.microsoft.com/office/powerpoint/2010/main" val="184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384525A-C5EF-8B10-7288-70783AB0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4" y="872233"/>
            <a:ext cx="7793266" cy="381544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Convolutional neural networks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06A96A21-845A-2A1F-190F-5140FFEBA0C4}"/>
              </a:ext>
            </a:extLst>
          </p:cNvPr>
          <p:cNvSpPr txBox="1">
            <a:spLocks/>
          </p:cNvSpPr>
          <p:nvPr/>
        </p:nvSpPr>
        <p:spPr>
          <a:xfrm>
            <a:off x="6815670" y="1203615"/>
            <a:ext cx="2277530" cy="3443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b="1"/>
              <a:t>Filtered &amp; downsampled traces preferred over full bandwidth traces at  equal input size</a:t>
            </a:r>
            <a:endParaRPr lang="de-DE" sz="1100" b="1"/>
          </a:p>
          <a:p>
            <a:pPr lvl="2"/>
            <a:endParaRPr lang="de-DE" sz="1200" b="1"/>
          </a:p>
          <a:p>
            <a:pPr lvl="1"/>
            <a:r>
              <a:rPr lang="de-DE" sz="1200" b="1"/>
              <a:t>Filtered &amp; downsampled input preferred for equal time slices as well</a:t>
            </a:r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endParaRPr lang="de-DE" sz="1200" b="1"/>
          </a:p>
          <a:p>
            <a:pPr lvl="1"/>
            <a:r>
              <a:rPr lang="de-DE" sz="1100" b="1"/>
              <a:t>Smoothing of trace shape reduces electronic noise?</a:t>
            </a:r>
          </a:p>
          <a:p>
            <a:pPr lvl="2"/>
            <a:endParaRPr lang="de-DE" sz="1100" b="1"/>
          </a:p>
        </p:txBody>
      </p:sp>
    </p:spTree>
    <p:extLst>
      <p:ext uri="{BB962C8B-B14F-4D97-AF65-F5344CB8AC3E}">
        <p14:creationId xmlns:p14="http://schemas.microsoft.com/office/powerpoint/2010/main" val="30595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Long-Short-Term-Memory (LSTM) architecture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Has internal connections that point from output to input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Earlier processed information can influence later calculations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Treat time series very efficiently / elegantly</a:t>
            </a:r>
          </a:p>
          <a:p>
            <a:pPr lvl="2"/>
            <a:endParaRPr lang="de-DE" b="1"/>
          </a:p>
          <a:p>
            <a:pPr lvl="1"/>
            <a:endParaRPr lang="de-DE" b="1"/>
          </a:p>
          <a:p>
            <a:pPr lvl="2"/>
            <a:endParaRPr lang="de-DE" b="1"/>
          </a:p>
          <a:p>
            <a:pPr lvl="1"/>
            <a:endParaRPr lang="de-DE" b="1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5CCAA46-977A-EC35-D04E-6B6E81523F8B}"/>
              </a:ext>
            </a:extLst>
          </p:cNvPr>
          <p:cNvGrpSpPr/>
          <p:nvPr/>
        </p:nvGrpSpPr>
        <p:grpSpPr>
          <a:xfrm>
            <a:off x="5465957" y="1502245"/>
            <a:ext cx="3442891" cy="2560803"/>
            <a:chOff x="5543732" y="2049811"/>
            <a:chExt cx="3442891" cy="2560803"/>
          </a:xfrm>
        </p:grpSpPr>
        <p:pic>
          <p:nvPicPr>
            <p:cNvPr id="10" name="Grafik 9" descr="Ein Bild, das Screenshot, Cartoon enthält.&#10;&#10;Automatisch generierte Beschreibung">
              <a:extLst>
                <a:ext uri="{FF2B5EF4-FFF2-40B4-BE49-F238E27FC236}">
                  <a16:creationId xmlns:a16="http://schemas.microsoft.com/office/drawing/2014/main" id="{4F24B6F2-978E-5CB0-0F96-1D152A1F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32" y="2049811"/>
              <a:ext cx="3442891" cy="2560803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80F474-68B7-3D87-4236-8782907A1949}"/>
                </a:ext>
              </a:extLst>
            </p:cNvPr>
            <p:cNvSpPr txBox="1"/>
            <p:nvPr/>
          </p:nvSpPr>
          <p:spPr>
            <a:xfrm>
              <a:off x="6521830" y="4063048"/>
              <a:ext cx="2464793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From </a:t>
              </a:r>
              <a:r>
                <a:rPr lang="en-US" sz="500" b="0" u="sng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https://colah.github.io/posts/2015-08-Understanding-LSTMs/</a:t>
              </a:r>
              <a:endParaRPr lang="en-US" sz="5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07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Long-Short-Term-Memory (LSTM) architecture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Has internal connections that point from output to input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Earlier processed information can influence later calculations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Treat time series very efficiently / elegantly</a:t>
            </a:r>
          </a:p>
          <a:p>
            <a:pPr marL="538306" lvl="2" indent="0">
              <a:buNone/>
            </a:pPr>
            <a:endParaRPr lang="de-DE" sz="300" b="1"/>
          </a:p>
          <a:p>
            <a:pPr lvl="1"/>
            <a:r>
              <a:rPr lang="de-DE" b="1"/>
              <a:t>Forget-Gate</a:t>
            </a:r>
          </a:p>
          <a:p>
            <a:pPr lvl="2"/>
            <a:r>
              <a:rPr lang="de-DE" b="1"/>
              <a:t>What to keep from previous iterations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Input-Gate</a:t>
            </a:r>
          </a:p>
          <a:p>
            <a:pPr lvl="2"/>
            <a:r>
              <a:rPr lang="de-DE" b="1"/>
              <a:t>What to save from this iteration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Output-Gate</a:t>
            </a:r>
          </a:p>
          <a:p>
            <a:pPr lvl="2"/>
            <a:r>
              <a:rPr lang="de-DE" b="1"/>
              <a:t>What to output from (updated) cell state</a:t>
            </a:r>
          </a:p>
          <a:p>
            <a:pPr lvl="2"/>
            <a:endParaRPr lang="de-DE" b="1"/>
          </a:p>
          <a:p>
            <a:pPr lvl="1"/>
            <a:endParaRPr lang="de-DE" b="1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5CCAA46-977A-EC35-D04E-6B6E81523F8B}"/>
              </a:ext>
            </a:extLst>
          </p:cNvPr>
          <p:cNvGrpSpPr/>
          <p:nvPr/>
        </p:nvGrpSpPr>
        <p:grpSpPr>
          <a:xfrm>
            <a:off x="5465957" y="1502245"/>
            <a:ext cx="3442891" cy="2560803"/>
            <a:chOff x="5543732" y="2049811"/>
            <a:chExt cx="3442891" cy="2560803"/>
          </a:xfrm>
        </p:grpSpPr>
        <p:pic>
          <p:nvPicPr>
            <p:cNvPr id="10" name="Grafik 9" descr="Ein Bild, das Screenshot, Cartoon enthält.&#10;&#10;Automatisch generierte Beschreibung">
              <a:extLst>
                <a:ext uri="{FF2B5EF4-FFF2-40B4-BE49-F238E27FC236}">
                  <a16:creationId xmlns:a16="http://schemas.microsoft.com/office/drawing/2014/main" id="{4F24B6F2-978E-5CB0-0F96-1D152A1F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32" y="2049811"/>
              <a:ext cx="3442891" cy="2560803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80F474-68B7-3D87-4236-8782907A1949}"/>
                </a:ext>
              </a:extLst>
            </p:cNvPr>
            <p:cNvSpPr txBox="1"/>
            <p:nvPr/>
          </p:nvSpPr>
          <p:spPr>
            <a:xfrm>
              <a:off x="6521830" y="4063048"/>
              <a:ext cx="2464793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From </a:t>
              </a:r>
              <a:r>
                <a:rPr lang="en-US" sz="500" b="0" u="sng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https://colah.github.io/posts/2015-08-Understanding-LSTMs/</a:t>
              </a:r>
              <a:endParaRPr lang="en-US" sz="5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22" name="Grafik 21" descr="Ein Bild, das Entwurf, Screenshot enthält.&#10;&#10;Automatisch generierte Beschreibung">
            <a:extLst>
              <a:ext uri="{FF2B5EF4-FFF2-40B4-BE49-F238E27FC236}">
                <a16:creationId xmlns:a16="http://schemas.microsoft.com/office/drawing/2014/main" id="{65425D11-523E-6FC7-5583-D2167C94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16604" r="57937" b="12459"/>
          <a:stretch/>
        </p:blipFill>
        <p:spPr>
          <a:xfrm>
            <a:off x="6222444" y="2206660"/>
            <a:ext cx="1978581" cy="122425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0DBD3B3-0D60-2C48-5EB1-B61D52306728}"/>
              </a:ext>
            </a:extLst>
          </p:cNvPr>
          <p:cNvSpPr/>
          <p:nvPr/>
        </p:nvSpPr>
        <p:spPr>
          <a:xfrm>
            <a:off x="379184" y="3117850"/>
            <a:ext cx="4857105" cy="15523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9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Long-Short-Term-Memory (LSTM) architecture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Has internal connections that point from output to input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Earlier processed information can influence later calculations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Treat time series very efficiently / elegantly</a:t>
            </a:r>
          </a:p>
          <a:p>
            <a:pPr marL="538306" lvl="2" indent="0">
              <a:buNone/>
            </a:pPr>
            <a:endParaRPr lang="de-DE" sz="300" b="1"/>
          </a:p>
          <a:p>
            <a:pPr lvl="1"/>
            <a:r>
              <a:rPr lang="de-DE" b="1"/>
              <a:t>Forget-Gate</a:t>
            </a:r>
          </a:p>
          <a:p>
            <a:pPr lvl="2"/>
            <a:r>
              <a:rPr lang="de-DE" b="1"/>
              <a:t>What to keep from previous iterations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Input-Gate</a:t>
            </a:r>
          </a:p>
          <a:p>
            <a:pPr lvl="2"/>
            <a:r>
              <a:rPr lang="de-DE" b="1"/>
              <a:t>What to save from this iteration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Output-Gate</a:t>
            </a:r>
          </a:p>
          <a:p>
            <a:pPr lvl="2"/>
            <a:r>
              <a:rPr lang="de-DE" b="1"/>
              <a:t>What to output from (updated) cell state</a:t>
            </a:r>
          </a:p>
          <a:p>
            <a:pPr lvl="2"/>
            <a:endParaRPr lang="de-DE" b="1"/>
          </a:p>
          <a:p>
            <a:pPr lvl="1"/>
            <a:endParaRPr lang="de-DE" b="1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5CCAA46-977A-EC35-D04E-6B6E81523F8B}"/>
              </a:ext>
            </a:extLst>
          </p:cNvPr>
          <p:cNvGrpSpPr/>
          <p:nvPr/>
        </p:nvGrpSpPr>
        <p:grpSpPr>
          <a:xfrm>
            <a:off x="5465957" y="1502245"/>
            <a:ext cx="3442891" cy="2560803"/>
            <a:chOff x="5543732" y="2049811"/>
            <a:chExt cx="3442891" cy="2560803"/>
          </a:xfrm>
        </p:grpSpPr>
        <p:pic>
          <p:nvPicPr>
            <p:cNvPr id="10" name="Grafik 9" descr="Ein Bild, das Screenshot, Cartoon enthält.&#10;&#10;Automatisch generierte Beschreibung">
              <a:extLst>
                <a:ext uri="{FF2B5EF4-FFF2-40B4-BE49-F238E27FC236}">
                  <a16:creationId xmlns:a16="http://schemas.microsoft.com/office/drawing/2014/main" id="{4F24B6F2-978E-5CB0-0F96-1D152A1F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32" y="2049811"/>
              <a:ext cx="3442891" cy="2560803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80F474-68B7-3D87-4236-8782907A1949}"/>
                </a:ext>
              </a:extLst>
            </p:cNvPr>
            <p:cNvSpPr txBox="1"/>
            <p:nvPr/>
          </p:nvSpPr>
          <p:spPr>
            <a:xfrm>
              <a:off x="6521830" y="4063048"/>
              <a:ext cx="2464793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From </a:t>
              </a:r>
              <a:r>
                <a:rPr lang="en-US" sz="500" b="0" u="sng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https://colah.github.io/posts/2015-08-Understanding-LSTMs/</a:t>
              </a:r>
              <a:endParaRPr lang="en-US" sz="5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5" name="Grafik 4" descr="Ein Bild, das Rechteck, Entwurf, Stecker enthält.&#10;&#10;Automatisch generierte Beschreibung">
            <a:extLst>
              <a:ext uri="{FF2B5EF4-FFF2-40B4-BE49-F238E27FC236}">
                <a16:creationId xmlns:a16="http://schemas.microsoft.com/office/drawing/2014/main" id="{B0DAFA6A-66E1-3986-7F41-F30BF4F9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17340" r="57910" b="11122"/>
          <a:stretch/>
        </p:blipFill>
        <p:spPr>
          <a:xfrm>
            <a:off x="6215062" y="2208332"/>
            <a:ext cx="1990726" cy="123867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CCB303C-B6A6-BBC9-6FEB-0CA3E1323415}"/>
              </a:ext>
            </a:extLst>
          </p:cNvPr>
          <p:cNvSpPr/>
          <p:nvPr/>
        </p:nvSpPr>
        <p:spPr>
          <a:xfrm>
            <a:off x="290284" y="2425700"/>
            <a:ext cx="4857105" cy="6286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736BFB7-D592-BEB7-1E4D-FE6EB55B5DFC}"/>
              </a:ext>
            </a:extLst>
          </p:cNvPr>
          <p:cNvSpPr/>
          <p:nvPr/>
        </p:nvSpPr>
        <p:spPr>
          <a:xfrm>
            <a:off x="379184" y="3684758"/>
            <a:ext cx="4857105" cy="9854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4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AD09C3CA-FF94-EDC6-77EE-FDE1CA4D0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Long-Short-Term-Memory (LSTM) architecture</a:t>
            </a:r>
          </a:p>
          <a:p>
            <a:pPr lvl="1"/>
            <a:endParaRPr lang="de-DE" sz="100" b="1"/>
          </a:p>
          <a:p>
            <a:pPr lvl="2"/>
            <a:r>
              <a:rPr lang="de-DE" b="1"/>
              <a:t>Has internal connections that point from output to input</a:t>
            </a:r>
          </a:p>
          <a:p>
            <a:pPr marL="538306" lvl="2" indent="0">
              <a:buNone/>
            </a:pPr>
            <a:endParaRPr lang="de-DE" sz="100" b="1"/>
          </a:p>
          <a:p>
            <a:pPr lvl="2"/>
            <a:r>
              <a:rPr lang="de-DE" b="1"/>
              <a:t>Earlier processed information can influence later calculations</a:t>
            </a:r>
          </a:p>
          <a:p>
            <a:pPr lvl="2"/>
            <a:endParaRPr lang="de-DE" sz="100" b="1"/>
          </a:p>
          <a:p>
            <a:pPr lvl="2"/>
            <a:r>
              <a:rPr lang="de-DE" b="1"/>
              <a:t>Treat time series very efficiently / elegantly</a:t>
            </a:r>
          </a:p>
          <a:p>
            <a:pPr marL="538306" lvl="2" indent="0">
              <a:buNone/>
            </a:pPr>
            <a:endParaRPr lang="de-DE" sz="300" b="1"/>
          </a:p>
          <a:p>
            <a:pPr lvl="1"/>
            <a:r>
              <a:rPr lang="de-DE" b="1"/>
              <a:t>Forget-Gate</a:t>
            </a:r>
          </a:p>
          <a:p>
            <a:pPr lvl="2"/>
            <a:r>
              <a:rPr lang="de-DE" b="1"/>
              <a:t>What to keep from previous iterations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Input-Gate</a:t>
            </a:r>
          </a:p>
          <a:p>
            <a:pPr lvl="2"/>
            <a:r>
              <a:rPr lang="de-DE" b="1"/>
              <a:t>What to save from this iteration</a:t>
            </a:r>
          </a:p>
          <a:p>
            <a:pPr lvl="2"/>
            <a:endParaRPr lang="de-DE" sz="300" b="1"/>
          </a:p>
          <a:p>
            <a:pPr lvl="1"/>
            <a:r>
              <a:rPr lang="de-DE" b="1"/>
              <a:t>Output-Gate</a:t>
            </a:r>
          </a:p>
          <a:p>
            <a:pPr lvl="2"/>
            <a:r>
              <a:rPr lang="de-DE" b="1"/>
              <a:t>What to output from (updated) cell state</a:t>
            </a:r>
          </a:p>
          <a:p>
            <a:pPr lvl="2"/>
            <a:endParaRPr lang="de-DE" b="1"/>
          </a:p>
          <a:p>
            <a:pPr lvl="1"/>
            <a:endParaRPr lang="de-DE" b="1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5CCAA46-977A-EC35-D04E-6B6E81523F8B}"/>
              </a:ext>
            </a:extLst>
          </p:cNvPr>
          <p:cNvGrpSpPr/>
          <p:nvPr/>
        </p:nvGrpSpPr>
        <p:grpSpPr>
          <a:xfrm>
            <a:off x="5465957" y="1502245"/>
            <a:ext cx="3442891" cy="2560803"/>
            <a:chOff x="5543732" y="2049811"/>
            <a:chExt cx="3442891" cy="2560803"/>
          </a:xfrm>
        </p:grpSpPr>
        <p:pic>
          <p:nvPicPr>
            <p:cNvPr id="10" name="Grafik 9" descr="Ein Bild, das Screenshot, Cartoon enthält.&#10;&#10;Automatisch generierte Beschreibung">
              <a:extLst>
                <a:ext uri="{FF2B5EF4-FFF2-40B4-BE49-F238E27FC236}">
                  <a16:creationId xmlns:a16="http://schemas.microsoft.com/office/drawing/2014/main" id="{4F24B6F2-978E-5CB0-0F96-1D152A1F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32" y="2049811"/>
              <a:ext cx="3442891" cy="2560803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80F474-68B7-3D87-4236-8782907A1949}"/>
                </a:ext>
              </a:extLst>
            </p:cNvPr>
            <p:cNvSpPr txBox="1"/>
            <p:nvPr/>
          </p:nvSpPr>
          <p:spPr>
            <a:xfrm>
              <a:off x="6521830" y="4063048"/>
              <a:ext cx="2464793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From </a:t>
              </a:r>
              <a:r>
                <a:rPr lang="en-US" sz="500" b="0" u="sng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https://colah.github.io/posts/2015-08-Understanding-LSTMs/</a:t>
              </a:r>
              <a:endParaRPr lang="en-US" sz="500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Stecker enthält.&#10;&#10;Automatisch generierte Beschreibung">
            <a:extLst>
              <a:ext uri="{FF2B5EF4-FFF2-40B4-BE49-F238E27FC236}">
                <a16:creationId xmlns:a16="http://schemas.microsoft.com/office/drawing/2014/main" id="{BAA9F5C2-3D3A-DCA0-C8E7-8ABFB942F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t="17423" r="57454" b="10880"/>
          <a:stretch/>
        </p:blipFill>
        <p:spPr>
          <a:xfrm>
            <a:off x="6219422" y="2205429"/>
            <a:ext cx="2007798" cy="122833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C71E07A-A7F4-CA01-0C0B-4E1A574F91E7}"/>
              </a:ext>
            </a:extLst>
          </p:cNvPr>
          <p:cNvSpPr/>
          <p:nvPr/>
        </p:nvSpPr>
        <p:spPr>
          <a:xfrm>
            <a:off x="379184" y="2341660"/>
            <a:ext cx="4857105" cy="14175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4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08"/>
          <a:stretch/>
        </p:blipFill>
        <p:spPr>
          <a:xfrm>
            <a:off x="438894" y="965840"/>
            <a:ext cx="4321225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2B70AB9-2A0B-66C0-A46A-309BCDC4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" y="1060450"/>
            <a:ext cx="6918003" cy="35871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A168CB80-1873-0CA7-08A9-4AA5886B89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5670" y="1203615"/>
                <a:ext cx="2283086" cy="344394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e-DE" sz="1200" b="1"/>
                  <a:t>LSTM performance better than Th trigger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sz="1200" b="1"/>
                  <a:t>Can be better than     ToT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0.5 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sz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sz="12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 sz="1200"/>
              </a:p>
              <a:p>
                <a:pPr lvl="1"/>
                <a:endParaRPr lang="de-DE" sz="100"/>
              </a:p>
              <a:p>
                <a:pPr lvl="1"/>
                <a:endParaRPr lang="de-DE" sz="100"/>
              </a:p>
              <a:p>
                <a:pPr lvl="1"/>
                <a:r>
                  <a:rPr lang="de-DE" sz="1200" b="1"/>
                  <a:t>Just 44 parameters</a:t>
                </a:r>
              </a:p>
              <a:p>
                <a:pPr marL="266771" lvl="1" indent="0">
                  <a:buNone/>
                </a:pPr>
                <a:endParaRPr lang="de-DE" sz="100" b="1"/>
              </a:p>
              <a:p>
                <a:pPr marL="266771" lvl="1" indent="0">
                  <a:buNone/>
                </a:pPr>
                <a:endParaRPr lang="de-DE" sz="100" b="1"/>
              </a:p>
              <a:p>
                <a:pPr lvl="1"/>
                <a:r>
                  <a:rPr lang="de-DE" sz="1200" b="1"/>
                  <a:t>Effects on event level detection efficiency?</a:t>
                </a:r>
              </a:p>
              <a:p>
                <a:pPr lvl="1"/>
                <a:endParaRPr lang="de-DE" sz="1200"/>
              </a:p>
              <a:p>
                <a:pPr lvl="1"/>
                <a:endParaRPr lang="de-DE" sz="1200"/>
              </a:p>
            </p:txBody>
          </p:sp>
        </mc:Choice>
        <mc:Fallback>
          <p:sp>
            <p:nvSpPr>
              <p:cNvPr id="14" name="Inhaltsplatzhalter 6">
                <a:extLst>
                  <a:ext uri="{FF2B5EF4-FFF2-40B4-BE49-F238E27FC236}">
                    <a16:creationId xmlns:a16="http://schemas.microsoft.com/office/drawing/2014/main" id="{A168CB80-1873-0CA7-08A9-4AA5886B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70" y="1203615"/>
                <a:ext cx="2283086" cy="3443945"/>
              </a:xfrm>
              <a:prstGeom prst="rect">
                <a:avLst/>
              </a:prstGeom>
              <a:blipFill>
                <a:blip r:embed="rId4"/>
                <a:stretch>
                  <a:fillRect t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6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4F586B-B442-E2DD-8D01-DC0498BF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"/>
          <a:stretch/>
        </p:blipFill>
        <p:spPr>
          <a:xfrm>
            <a:off x="396000" y="1569048"/>
            <a:ext cx="7617700" cy="313293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Recurrent neural networks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FC969B38-976D-20FC-ADA8-57C91CC343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Most drastic gains at inclinations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≈60°</m:t>
                    </m:r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+16.5%</m:t>
                    </m:r>
                  </m:oMath>
                </a14:m>
                <a:r>
                  <a:rPr lang="de-DE"/>
                  <a:t>)</a:t>
                </a:r>
              </a:p>
              <a:p>
                <a:pPr lvl="1"/>
                <a:r>
                  <a:rPr lang="de-DE" b="1"/>
                  <a:t>Possibly higher gains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65°≤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de-DE"/>
                  <a:t> …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FC969B38-976D-20FC-ADA8-57C91CC343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3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56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 / Outlook</a:t>
            </a:r>
            <a:endParaRPr lang="de-DE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58207769-9082-D145-B451-731C3121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1082040"/>
            <a:ext cx="8214380" cy="3509595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Test data-driven, machine learning concepts</a:t>
            </a:r>
          </a:p>
          <a:p>
            <a:pPr lvl="2"/>
            <a:r>
              <a:rPr lang="de-DE" b="1"/>
              <a:t>Bayesian classifier promising, but needs lots of finetuning</a:t>
            </a:r>
          </a:p>
          <a:p>
            <a:pPr lvl="2"/>
            <a:r>
              <a:rPr lang="de-DE" b="1"/>
              <a:t>Neural networks work out of the box but „too efficient“</a:t>
            </a:r>
          </a:p>
          <a:p>
            <a:pPr lvl="2"/>
            <a:r>
              <a:rPr lang="de-DE" b="1"/>
              <a:t>Control trigger rate by implementing charge cut</a:t>
            </a:r>
          </a:p>
          <a:p>
            <a:pPr lvl="2"/>
            <a:endParaRPr lang="de-DE" b="1"/>
          </a:p>
          <a:p>
            <a:pPr lvl="1"/>
            <a:r>
              <a:rPr lang="de-DE" b="1"/>
              <a:t>Convolutional neural networks</a:t>
            </a:r>
          </a:p>
          <a:p>
            <a:pPr lvl="2"/>
            <a:r>
              <a:rPr lang="de-DE" b="1"/>
              <a:t>Performance of simple CNN architectures on par with Th-Trigger</a:t>
            </a:r>
          </a:p>
          <a:p>
            <a:pPr lvl="2"/>
            <a:r>
              <a:rPr lang="de-DE" b="1"/>
              <a:t>Filtered &amp; downsampled data preferred over full bandwidth input</a:t>
            </a:r>
          </a:p>
          <a:p>
            <a:pPr lvl="2"/>
            <a:endParaRPr lang="de-DE" b="1"/>
          </a:p>
          <a:p>
            <a:pPr lvl="1"/>
            <a:r>
              <a:rPr lang="de-DE" b="1"/>
              <a:t>LSTM / recurrent neural networks</a:t>
            </a:r>
          </a:p>
          <a:p>
            <a:pPr lvl="2"/>
            <a:r>
              <a:rPr lang="de-DE" b="1"/>
              <a:t>First results indicate better performance than ToT</a:t>
            </a:r>
          </a:p>
          <a:p>
            <a:pPr lvl="2"/>
            <a:r>
              <a:rPr lang="de-DE" b="1"/>
              <a:t>Large gains in event detection efficiency at high shower angles</a:t>
            </a:r>
          </a:p>
          <a:p>
            <a:pPr lvl="1"/>
            <a:endParaRPr lang="de-DE" b="1"/>
          </a:p>
          <a:p>
            <a:pPr lvl="1"/>
            <a:endParaRPr lang="de-DE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6BEDD69-AC91-6554-B3A5-148D4E8D37E5}"/>
              </a:ext>
            </a:extLst>
          </p:cNvPr>
          <p:cNvSpPr/>
          <p:nvPr/>
        </p:nvSpPr>
        <p:spPr>
          <a:xfrm>
            <a:off x="2021531" y="441960"/>
            <a:ext cx="1277930" cy="4828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 / Outlook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6">
                <a:extLst>
                  <a:ext uri="{FF2B5EF4-FFF2-40B4-BE49-F238E27FC236}">
                    <a16:creationId xmlns:a16="http://schemas.microsoft.com/office/drawing/2014/main" id="{58207769-9082-D145-B451-731C31218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Lot of work needed until prototyping stage is left</a:t>
                </a:r>
              </a:p>
              <a:p>
                <a:pPr lvl="2"/>
                <a:r>
                  <a:rPr lang="de-DE" b="1"/>
                  <a:t>Presented results stem from simulations only</a:t>
                </a:r>
              </a:p>
              <a:p>
                <a:pPr lvl="2"/>
                <a:r>
                  <a:rPr lang="de-DE" b="1"/>
                  <a:t>No primary distinction, only data from protons considered</a:t>
                </a:r>
              </a:p>
              <a:p>
                <a:pPr lvl="2"/>
                <a:r>
                  <a:rPr lang="de-DE" b="1"/>
                  <a:t>Only one hadronic interaction model (QGSJET-II.04)</a:t>
                </a:r>
              </a:p>
              <a:p>
                <a:pPr marL="538306" lvl="2" indent="0">
                  <a:buNone/>
                </a:pPr>
                <a:endParaRPr lang="de-DE" b="1"/>
              </a:p>
              <a:p>
                <a:pPr lvl="1"/>
                <a:r>
                  <a:rPr lang="de-DE" b="1"/>
                  <a:t>Ground work is completed</a:t>
                </a:r>
              </a:p>
              <a:p>
                <a:pPr lvl="2"/>
                <a:r>
                  <a:rPr lang="de-DE" b="1"/>
                  <a:t>Key assumptions have been tested and verified to hold true</a:t>
                </a:r>
              </a:p>
              <a:p>
                <a:pPr lvl="2"/>
                <a:r>
                  <a:rPr lang="de-DE" b="1"/>
                  <a:t>Analysis chain is implemented and ready to run</a:t>
                </a:r>
              </a:p>
              <a:p>
                <a:pPr marL="538306" lvl="2" indent="0">
                  <a:buNone/>
                </a:pPr>
                <a:endParaRPr lang="de-DE" b="1"/>
              </a:p>
              <a:p>
                <a:pPr lvl="1"/>
                <a:r>
                  <a:rPr lang="de-DE" b="1"/>
                  <a:t>Upcoming dataset of easily accessible (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csv</m:t>
                    </m:r>
                  </m:oMath>
                </a14:m>
                <a:r>
                  <a:rPr lang="de-DE" b="1"/>
                  <a:t>) WCD time traces</a:t>
                </a:r>
              </a:p>
              <a:p>
                <a:pPr lvl="2"/>
                <a:r>
                  <a:rPr lang="de-DE" b="1"/>
                  <a:t>40k (proton primary) events, tagged by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𝑆𝑃𝐷</m:t>
                    </m:r>
                  </m:oMath>
                </a14:m>
                <a:r>
                  <a:rPr lang="de-DE" b="1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lit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de-DE" b="1"/>
                  <a:t>,</a:t>
                </a:r>
                <a:r>
                  <a:rPr lang="de-DE"/>
                  <a:t> </a:t>
                </a:r>
                <a:r>
                  <a:rPr lang="de-DE" b="1"/>
                  <a:t>…</a:t>
                </a:r>
              </a:p>
              <a:p>
                <a:pPr lvl="2"/>
                <a:r>
                  <a:rPr lang="de-DE" b="1"/>
                  <a:t>Please tell us what other data you would be interested in</a:t>
                </a:r>
              </a:p>
              <a:p>
                <a:pPr lvl="1"/>
                <a:endParaRPr lang="de-DE" b="1"/>
              </a:p>
              <a:p>
                <a:pPr lvl="1"/>
                <a:endParaRPr lang="de-DE" b="1"/>
              </a:p>
            </p:txBody>
          </p:sp>
        </mc:Choice>
        <mc:Fallback>
          <p:sp>
            <p:nvSpPr>
              <p:cNvPr id="9" name="Inhaltsplatzhalter 6">
                <a:extLst>
                  <a:ext uri="{FF2B5EF4-FFF2-40B4-BE49-F238E27FC236}">
                    <a16:creationId xmlns:a16="http://schemas.microsoft.com/office/drawing/2014/main" id="{58207769-9082-D145-B451-731C31218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1082040"/>
                <a:ext cx="8214380" cy="3509595"/>
              </a:xfrm>
              <a:blipFill>
                <a:blip r:embed="rId2"/>
                <a:stretch>
                  <a:fillRect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E11D4A27-2168-53DE-7C5F-62F58D26921F}"/>
              </a:ext>
            </a:extLst>
          </p:cNvPr>
          <p:cNvSpPr/>
          <p:nvPr/>
        </p:nvSpPr>
        <p:spPr>
          <a:xfrm>
            <a:off x="377058" y="441960"/>
            <a:ext cx="1436501" cy="4828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3"/>
    </mc:Choice>
    <mc:Fallback>
      <p:transition spd="slow" advTm="85783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95915" y="1295095"/>
            <a:ext cx="7379637" cy="635634"/>
          </a:xfrm>
        </p:spPr>
        <p:txBody>
          <a:bodyPr>
            <a:noAutofit/>
          </a:bodyPr>
          <a:lstStyle/>
          <a:p>
            <a:r>
              <a:rPr lang="en-US" sz="8000"/>
              <a:t>Backup</a:t>
            </a:r>
            <a:endParaRPr lang="de-DE" sz="8000" dirty="0"/>
          </a:p>
        </p:txBody>
      </p:sp>
      <p:pic>
        <p:nvPicPr>
          <p:cNvPr id="5" name="Grafik 4" descr="Ein Bild, das Küchengeräte enthält.&#10;&#10;Automatisch generierte Beschreibung">
            <a:extLst>
              <a:ext uri="{FF2B5EF4-FFF2-40B4-BE49-F238E27FC236}">
                <a16:creationId xmlns:a16="http://schemas.microsoft.com/office/drawing/2014/main" id="{CF713E32-D4D7-4574-BE57-609F0DA80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10" y="359776"/>
            <a:ext cx="850619" cy="17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4"/>
    </mc:Choice>
    <mc:Fallback xmlns="">
      <p:transition spd="slow" advTm="1726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45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Random traces – Calibration</a:t>
            </a:r>
            <a:endParaRPr lang="en-US"/>
          </a:p>
        </p:txBody>
      </p:sp>
      <p:pic>
        <p:nvPicPr>
          <p:cNvPr id="8" name="Inhaltsplatzhalter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7488719C-F70D-A1D6-F133-D71CD01A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69" y="1187450"/>
            <a:ext cx="7100662" cy="3367088"/>
          </a:xfrm>
        </p:spPr>
      </p:pic>
    </p:spTree>
    <p:extLst>
      <p:ext uri="{BB962C8B-B14F-4D97-AF65-F5344CB8AC3E}">
        <p14:creationId xmlns:p14="http://schemas.microsoft.com/office/powerpoint/2010/main" val="809650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46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Random traces – Calibration</a:t>
            </a:r>
            <a:endParaRPr lang="en-US"/>
          </a:p>
        </p:txBody>
      </p:sp>
      <p:pic>
        <p:nvPicPr>
          <p:cNvPr id="5" name="Inhaltsplatzhalter 4" descr="Ein Bild, das Text, Schrift, Reihe, Diagramm enthält.&#10;&#10;Automatisch generierte Beschreibung">
            <a:extLst>
              <a:ext uri="{FF2B5EF4-FFF2-40B4-BE49-F238E27FC236}">
                <a16:creationId xmlns:a16="http://schemas.microsoft.com/office/drawing/2014/main" id="{936FDBFF-6022-EA5B-147D-8B21EC4B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1" y="941725"/>
            <a:ext cx="7598718" cy="3737607"/>
          </a:xfrm>
        </p:spPr>
      </p:pic>
    </p:spTree>
    <p:extLst>
      <p:ext uri="{BB962C8B-B14F-4D97-AF65-F5344CB8AC3E}">
        <p14:creationId xmlns:p14="http://schemas.microsoft.com/office/powerpoint/2010/main" val="1075712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Text, Schrift, Reihe, Diagramm enthält.&#10;&#10;Automatisch generierte Beschreibung">
            <a:extLst>
              <a:ext uri="{FF2B5EF4-FFF2-40B4-BE49-F238E27FC236}">
                <a16:creationId xmlns:a16="http://schemas.microsoft.com/office/drawing/2014/main" id="{BC666CA7-7197-3E95-B030-CF956B07A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0" y="941724"/>
            <a:ext cx="7598717" cy="3737607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47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Random traces – Calibration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53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hrift, Reihe, Diagramm enthält.&#10;&#10;Automatisch generierte Beschreibung">
            <a:extLst>
              <a:ext uri="{FF2B5EF4-FFF2-40B4-BE49-F238E27FC236}">
                <a16:creationId xmlns:a16="http://schemas.microsoft.com/office/drawing/2014/main" id="{B89A5C61-017F-D59E-AF52-0EDC757E3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0" y="941724"/>
            <a:ext cx="7598719" cy="373760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48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Random traces – Calibration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06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49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Random traces – Power spectrum</a:t>
            </a:r>
            <a:endParaRPr lang="en-US"/>
          </a:p>
        </p:txBody>
      </p:sp>
      <p:pic>
        <p:nvPicPr>
          <p:cNvPr id="10" name="Inhaltsplatzhalter 9" descr="Ein Bild, das Screenshot, Reihe, Diagramm, Text enthält.&#10;&#10;Automatisch generierte Beschreibung">
            <a:extLst>
              <a:ext uri="{FF2B5EF4-FFF2-40B4-BE49-F238E27FC236}">
                <a16:creationId xmlns:a16="http://schemas.microsoft.com/office/drawing/2014/main" id="{81C88C70-C730-AE95-D075-5C1B5D491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" y="928692"/>
            <a:ext cx="7555828" cy="3763673"/>
          </a:xfrm>
        </p:spPr>
      </p:pic>
    </p:spTree>
    <p:extLst>
      <p:ext uri="{BB962C8B-B14F-4D97-AF65-F5344CB8AC3E}">
        <p14:creationId xmlns:p14="http://schemas.microsoft.com/office/powerpoint/2010/main" val="148667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Kinderkunst, Farbigkeit, Grafiken enthält.&#10;&#10;Automatisch generierte Beschreibung">
            <a:extLst>
              <a:ext uri="{FF2B5EF4-FFF2-40B4-BE49-F238E27FC236}">
                <a16:creationId xmlns:a16="http://schemas.microsoft.com/office/drawing/2014/main" id="{C3560BED-CCAD-6A16-5BB1-882812F8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508626" y="958514"/>
            <a:ext cx="3508374" cy="3018736"/>
          </a:xfrm>
          <a:prstGeom prst="rect">
            <a:avLst/>
          </a:prstGeom>
        </p:spPr>
      </p:pic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7"/>
          <a:stretch/>
        </p:blipFill>
        <p:spPr>
          <a:xfrm>
            <a:off x="438894" y="965840"/>
            <a:ext cx="5025281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 dirty="0"/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el 5">
            <a:extLst>
              <a:ext uri="{FF2B5EF4-FFF2-40B4-BE49-F238E27FC236}">
                <a16:creationId xmlns:a16="http://schemas.microsoft.com/office/drawing/2014/main" id="{783D3195-CDAE-4AC3-892B-75CF6FF5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5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Reihe, Software enthält.&#10;&#10;Automatisch generierte Beschreibung">
            <a:extLst>
              <a:ext uri="{FF2B5EF4-FFF2-40B4-BE49-F238E27FC236}">
                <a16:creationId xmlns:a16="http://schemas.microsoft.com/office/drawing/2014/main" id="{60047F43-C2C2-FDD7-97A2-9F4C1C15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5" y="946670"/>
            <a:ext cx="7880111" cy="3802154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50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Trace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E646EDD-D081-BD63-0FC1-81AD42758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28" y="872233"/>
            <a:ext cx="7386943" cy="3830267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51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Muon cut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52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de-DE"/>
              <a:t>Kernel size</a:t>
            </a:r>
            <a:endParaRPr lang="en-US"/>
          </a:p>
        </p:txBody>
      </p:sp>
      <p:pic>
        <p:nvPicPr>
          <p:cNvPr id="6" name="Grafik 5" descr="Ein Bild, das Text, Schrift, Reihe, Diagramm enthält.&#10;&#10;Automatisch generierte Beschreibung">
            <a:extLst>
              <a:ext uri="{FF2B5EF4-FFF2-40B4-BE49-F238E27FC236}">
                <a16:creationId xmlns:a16="http://schemas.microsoft.com/office/drawing/2014/main" id="{82A47F1C-2689-B7E1-5A01-9A47566C1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4" y="1066800"/>
            <a:ext cx="7670868" cy="35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53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r>
              <a:rPr lang="de-DE"/>
              <a:t>Network parameters</a:t>
            </a:r>
            <a:endParaRPr lang="en-US"/>
          </a:p>
        </p:txBody>
      </p:sp>
      <p:pic>
        <p:nvPicPr>
          <p:cNvPr id="8" name="Grafik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655E35E-8FB8-1E78-DD5D-222052199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4" y="1099984"/>
            <a:ext cx="7620551" cy="3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1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A8CFF-3FC6-CC3F-CD78-38C10ADD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9BFA6A-9A63-4E2D-92C0-C77BFA750EDB}" type="datetime1">
              <a:rPr lang="de-DE" noProof="0" smtClean="0"/>
              <a:pPr>
                <a:spcAft>
                  <a:spcPts val="600"/>
                </a:spcAft>
              </a:pPr>
              <a:t>31.05.2023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F70C29-EC0A-51F3-FE69-0B3E60C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54</a:t>
            </a:fld>
            <a:endParaRPr lang="en-US" noProof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78972AF-52B6-6E65-54F2-EFBDE5F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r>
              <a:rPr lang="de-DE"/>
              <a:t>LSTM permutations</a:t>
            </a:r>
            <a:endParaRPr lang="en-US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AC3F9D5-2E0E-9B45-1E66-AAF51E648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8" y="947913"/>
            <a:ext cx="7493644" cy="37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55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3231050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56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2810643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endParaRPr lang="de-DE" dirty="0"/>
          </a:p>
          <a:p>
            <a:pPr lvl="1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 	</a:t>
            </a:r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Sample headline: Arial 24pt bold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930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58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97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</a:p>
          <a:p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Subline</a:t>
            </a:r>
            <a:r>
              <a:rPr lang="de-DE" dirty="0"/>
              <a:t>: Arial 20pt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59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r="15090"/>
          <a:stretch/>
        </p:blipFill>
        <p:spPr/>
      </p:pic>
    </p:spTree>
    <p:extLst>
      <p:ext uri="{BB962C8B-B14F-4D97-AF65-F5344CB8AC3E}">
        <p14:creationId xmlns:p14="http://schemas.microsoft.com/office/powerpoint/2010/main" val="262533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Kinderkunst, Farbigkeit, Grafiken enthält.&#10;&#10;Automatisch generierte Beschreibung">
            <a:extLst>
              <a:ext uri="{FF2B5EF4-FFF2-40B4-BE49-F238E27FC236}">
                <a16:creationId xmlns:a16="http://schemas.microsoft.com/office/drawing/2014/main" id="{C3560BED-CCAD-6A16-5BB1-882812F8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508626" y="958514"/>
            <a:ext cx="3508374" cy="3018736"/>
          </a:xfrm>
          <a:prstGeom prst="rect">
            <a:avLst/>
          </a:prstGeom>
        </p:spPr>
      </p:pic>
      <p:pic>
        <p:nvPicPr>
          <p:cNvPr id="17" name="Grafik 16" descr="Ein Bild, das Screenshot, Schwarz, Dunkelheit enthält.&#10;&#10;Automatisch generierte Beschreibung">
            <a:extLst>
              <a:ext uri="{FF2B5EF4-FFF2-40B4-BE49-F238E27FC236}">
                <a16:creationId xmlns:a16="http://schemas.microsoft.com/office/drawing/2014/main" id="{25B247E1-EA23-2577-C2AD-10818D37C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7"/>
          <a:stretch/>
        </p:blipFill>
        <p:spPr>
          <a:xfrm>
            <a:off x="438894" y="965840"/>
            <a:ext cx="5025281" cy="21386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AAF7C6-0BBB-6F05-FAD9-FA734CDB1123}"/>
              </a:ext>
            </a:extLst>
          </p:cNvPr>
          <p:cNvSpPr txBox="1"/>
          <p:nvPr/>
        </p:nvSpPr>
        <p:spPr>
          <a:xfrm>
            <a:off x="542368" y="2836054"/>
            <a:ext cx="4411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T1 – level	   T2 – level	      T3 – level 		</a:t>
            </a:r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 dirty="0"/>
          </a:p>
        </p:txBody>
      </p:sp>
      <p:pic>
        <p:nvPicPr>
          <p:cNvPr id="15" name="Grafik 1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5D20F79F-995E-A228-43B3-B7BD13B00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3" t="19624" r="50308" b="46537"/>
          <a:stretch/>
        </p:blipFill>
        <p:spPr>
          <a:xfrm rot="10800000">
            <a:off x="3533774" y="2968624"/>
            <a:ext cx="80963" cy="85891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AE54DC5D-F49A-46CB-B656-5890A856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00" y="3906342"/>
            <a:ext cx="5421650" cy="685293"/>
          </a:xfrm>
        </p:spPr>
        <p:txBody>
          <a:bodyPr>
            <a:normAutofit/>
          </a:bodyPr>
          <a:lstStyle/>
          <a:p>
            <a:pPr lvl="1"/>
            <a:r>
              <a:rPr lang="de-DE" b="1"/>
              <a:t>Threshold trigger (Th)</a:t>
            </a:r>
          </a:p>
          <a:p>
            <a:pPr marL="266771" lvl="1" indent="0">
              <a:buNone/>
            </a:pPr>
            <a:endParaRPr lang="de-DE" sz="200" b="1"/>
          </a:p>
          <a:p>
            <a:pPr lvl="1"/>
            <a:r>
              <a:rPr lang="de-DE" b="1"/>
              <a:t>Time over threshold (ToT) &amp; ToT-like triggers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3F479C-0E2A-AA51-B635-512192CF7533}"/>
              </a:ext>
            </a:extLst>
          </p:cNvPr>
          <p:cNvSpPr/>
          <p:nvPr/>
        </p:nvSpPr>
        <p:spPr>
          <a:xfrm>
            <a:off x="3743650" y="979454"/>
            <a:ext cx="5324149" cy="32071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6F7E73B-D2BD-8C54-22CD-0C9BBA8D11E6}"/>
              </a:ext>
            </a:extLst>
          </p:cNvPr>
          <p:cNvGrpSpPr/>
          <p:nvPr/>
        </p:nvGrpSpPr>
        <p:grpSpPr>
          <a:xfrm>
            <a:off x="405916" y="3198103"/>
            <a:ext cx="4547876" cy="551050"/>
            <a:chOff x="379184" y="3651135"/>
            <a:chExt cx="4547876" cy="551050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B59533-7D89-9E6A-AB36-072322C2FE9E}"/>
                </a:ext>
              </a:extLst>
            </p:cNvPr>
            <p:cNvSpPr txBox="1"/>
            <p:nvPr/>
          </p:nvSpPr>
          <p:spPr>
            <a:xfrm>
              <a:off x="379184" y="3940575"/>
              <a:ext cx="43973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Raised at 		…station-level			  … CDAS level</a:t>
              </a:r>
              <a:endParaRPr lang="en-US" sz="110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2D06A4A-4B73-7F7E-037A-B61FD8F0848E}"/>
                </a:ext>
              </a:extLst>
            </p:cNvPr>
            <p:cNvGrpSpPr/>
            <p:nvPr/>
          </p:nvGrpSpPr>
          <p:grpSpPr>
            <a:xfrm>
              <a:off x="426734" y="3651135"/>
              <a:ext cx="4500326" cy="261610"/>
              <a:chOff x="582783" y="4344942"/>
              <a:chExt cx="4500326" cy="261610"/>
            </a:xfrm>
          </p:grpSpPr>
          <p:sp>
            <p:nvSpPr>
              <p:cNvPr id="8" name="Gleichschenkliges Dreieck 7">
                <a:extLst>
                  <a:ext uri="{FF2B5EF4-FFF2-40B4-BE49-F238E27FC236}">
                    <a16:creationId xmlns:a16="http://schemas.microsoft.com/office/drawing/2014/main" id="{D4E75C68-83D6-8791-5907-67300111157E}"/>
                  </a:ext>
                </a:extLst>
              </p:cNvPr>
              <p:cNvSpPr/>
              <p:nvPr/>
            </p:nvSpPr>
            <p:spPr>
              <a:xfrm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leichschenkliges Dreieck 8">
                <a:extLst>
                  <a:ext uri="{FF2B5EF4-FFF2-40B4-BE49-F238E27FC236}">
                    <a16:creationId xmlns:a16="http://schemas.microsoft.com/office/drawing/2014/main" id="{80CF4B79-AA13-C313-32AA-63E91F873398}"/>
                  </a:ext>
                </a:extLst>
              </p:cNvPr>
              <p:cNvSpPr/>
              <p:nvPr/>
            </p:nvSpPr>
            <p:spPr>
              <a:xfrm flipH="1">
                <a:off x="627234" y="4363992"/>
                <a:ext cx="4411424" cy="215666"/>
              </a:xfrm>
              <a:prstGeom prst="triangle">
                <a:avLst>
                  <a:gd name="adj" fmla="val 0"/>
                </a:avLst>
              </a:prstGeom>
              <a:solidFill>
                <a:srgbClr val="264F78">
                  <a:alpha val="3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AC15C86-016F-B731-E3D6-9C2DC632BBF6}"/>
                  </a:ext>
                </a:extLst>
              </p:cNvPr>
              <p:cNvSpPr txBox="1"/>
              <p:nvPr/>
            </p:nvSpPr>
            <p:spPr>
              <a:xfrm>
                <a:off x="582783" y="4344942"/>
                <a:ext cx="1336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C00000"/>
                    </a:solidFill>
                  </a:rPr>
                  <a:t>Rate</a:t>
                </a:r>
                <a:endParaRPr lang="en-US" sz="11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763A6A-564C-6CF0-5B9F-1F80C7D77DC3}"/>
                  </a:ext>
                </a:extLst>
              </p:cNvPr>
              <p:cNvSpPr txBox="1"/>
              <p:nvPr/>
            </p:nvSpPr>
            <p:spPr>
              <a:xfrm>
                <a:off x="4414775" y="4344942"/>
                <a:ext cx="6683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>
                    <a:solidFill>
                      <a:srgbClr val="264F78"/>
                    </a:solidFill>
                  </a:rPr>
                  <a:t>Physics</a:t>
                </a:r>
                <a:endParaRPr lang="en-US" sz="1100">
                  <a:solidFill>
                    <a:srgbClr val="264F78"/>
                  </a:solidFill>
                </a:endParaRPr>
              </a:p>
            </p:txBody>
          </p:sp>
        </p:grpSp>
      </p:grpSp>
      <p:sp>
        <p:nvSpPr>
          <p:cNvPr id="22" name="Titel 5">
            <a:extLst>
              <a:ext uri="{FF2B5EF4-FFF2-40B4-BE49-F238E27FC236}">
                <a16:creationId xmlns:a16="http://schemas.microsoft.com/office/drawing/2014/main" id="{FEBAAC2B-B512-C106-5141-89EC5305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trigger hierarchy 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WCD time traces</a:t>
            </a:r>
            <a:endParaRPr lang="de-DE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60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894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31.05.2023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61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headline</a:t>
            </a:r>
            <a:r>
              <a:rPr lang="de-DE" dirty="0"/>
              <a:t>: Arial 24pt </a:t>
            </a:r>
            <a:r>
              <a:rPr lang="de-DE" dirty="0" err="1"/>
              <a:t>bold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r="12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571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421650" cy="68529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de-DE" b="1"/>
                  <a:t>Measured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de-DE" b="1"/>
                  <a:t> 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VE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Ch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de-DE" b="1"/>
                  <a:t> sampling frequency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421650" cy="685293"/>
              </a:xfrm>
              <a:blipFill>
                <a:blip r:embed="rId5"/>
                <a:stretch>
                  <a:fillRect t="-1517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3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de-DE" b="1"/>
                  <a:t>QGSJET-II.04 protons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Background electronic noise measured in field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  <a:blipFill>
                <a:blip r:embed="rId3"/>
                <a:stretch>
                  <a:fillRect t="-133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D0C5CE8-379E-2DCC-E04E-CE927FD89466}"/>
              </a:ext>
            </a:extLst>
          </p:cNvPr>
          <p:cNvSpPr/>
          <p:nvPr/>
        </p:nvSpPr>
        <p:spPr>
          <a:xfrm>
            <a:off x="3274506" y="2750412"/>
            <a:ext cx="4292942" cy="6297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7940B-CF16-BDD0-DEB4-48F1BA491385}"/>
              </a:ext>
            </a:extLst>
          </p:cNvPr>
          <p:cNvSpPr/>
          <p:nvPr/>
        </p:nvSpPr>
        <p:spPr>
          <a:xfrm>
            <a:off x="929648" y="3077429"/>
            <a:ext cx="2248680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068CB9FB-11D9-7E00-1D70-5047A0FEACFB}"/>
              </a:ext>
            </a:extLst>
          </p:cNvPr>
          <p:cNvSpPr/>
          <p:nvPr/>
        </p:nvSpPr>
        <p:spPr>
          <a:xfrm>
            <a:off x="929647" y="4276118"/>
            <a:ext cx="5250435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de-DE" b="1"/>
                  <a:t>QGSJET-II.04 protons with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16≤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/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&lt;19.5</m:t>
                    </m:r>
                  </m:oMath>
                </a14:m>
                <a:endParaRPr lang="de-DE"/>
              </a:p>
              <a:p>
                <a:pPr marL="266771" lvl="1" indent="0">
                  <a:buNone/>
                </a:pPr>
                <a:endParaRPr lang="de-DE" sz="200" b="1"/>
              </a:p>
              <a:p>
                <a:pPr lvl="1"/>
                <a:r>
                  <a:rPr lang="de-DE" b="1"/>
                  <a:t>Background electronic noise measured in field</a:t>
                </a:r>
              </a:p>
            </p:txBody>
          </p:sp>
        </mc:Choice>
        <mc:Fallback xmlns="">
          <p:sp>
            <p:nvSpPr>
              <p:cNvPr id="37" name="Inhaltsplatzhalter 6">
                <a:extLst>
                  <a:ext uri="{FF2B5EF4-FFF2-40B4-BE49-F238E27FC236}">
                    <a16:creationId xmlns:a16="http://schemas.microsoft.com/office/drawing/2014/main" id="{FB7A907A-7C54-1ADF-FF81-637E4ABA6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800" y="3906342"/>
                <a:ext cx="5816182" cy="685293"/>
              </a:xfrm>
              <a:blipFill>
                <a:blip r:embed="rId2"/>
                <a:stretch>
                  <a:fillRect t="-133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5B21-B324-434D-ABB6-684CB6180B39}" type="datetime1">
              <a:rPr lang="de-DE" smtClean="0"/>
              <a:t>31.05.2023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5EFD22-0758-803B-C9EC-746897E898F5}"/>
              </a:ext>
            </a:extLst>
          </p:cNvPr>
          <p:cNvSpPr/>
          <p:nvPr/>
        </p:nvSpPr>
        <p:spPr>
          <a:xfrm>
            <a:off x="5416939" y="1984724"/>
            <a:ext cx="98036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7D10995-8215-2DBF-40CD-A0B3996C8465}"/>
              </a:ext>
            </a:extLst>
          </p:cNvPr>
          <p:cNvSpPr/>
          <p:nvPr/>
        </p:nvSpPr>
        <p:spPr>
          <a:xfrm rot="965486">
            <a:off x="5384570" y="1730464"/>
            <a:ext cx="159209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4BB1759D-BDF6-1CA0-2CE2-C2F5A79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8" y="135290"/>
            <a:ext cx="7795500" cy="575989"/>
          </a:xfrm>
        </p:spPr>
        <p:txBody>
          <a:bodyPr>
            <a:normAutofit/>
          </a:bodyPr>
          <a:lstStyle/>
          <a:p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SD Array </a:t>
            </a:r>
            <a:r>
              <a:rPr lang="de-DE"/>
              <a:t>/ </a:t>
            </a:r>
            <a:r>
              <a:rPr lang="de-DE" b="0">
                <a:solidFill>
                  <a:schemeClr val="bg2">
                    <a:lumMod val="75000"/>
                  </a:schemeClr>
                </a:solidFill>
              </a:rPr>
              <a:t>trigger hierarchy </a:t>
            </a:r>
            <a:r>
              <a:rPr lang="de-DE"/>
              <a:t>/ WCD time traces</a:t>
            </a:r>
            <a:endParaRPr lang="de-DE" dirty="0"/>
          </a:p>
        </p:txBody>
      </p:sp>
      <p:pic>
        <p:nvPicPr>
          <p:cNvPr id="26" name="Grafik 25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D62C2B3D-57AE-57AC-A723-7F81A6F7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" y="1024421"/>
            <a:ext cx="7350916" cy="2865446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AE8F79C-1799-0C1C-0E8D-824CF2C70ECF}"/>
              </a:ext>
            </a:extLst>
          </p:cNvPr>
          <p:cNvGrpSpPr/>
          <p:nvPr/>
        </p:nvGrpSpPr>
        <p:grpSpPr>
          <a:xfrm>
            <a:off x="6891610" y="1411779"/>
            <a:ext cx="2350426" cy="2787167"/>
            <a:chOff x="387708" y="664831"/>
            <a:chExt cx="1814641" cy="2263807"/>
          </a:xfrm>
        </p:grpSpPr>
        <p:pic>
          <p:nvPicPr>
            <p:cNvPr id="28" name="Grafik 27" descr="Ein Bild, das medizinische Ausrüstung, Im Haus, Tisch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117E78-B9A7-1E5B-4188-70E8F5D5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8" y="1057056"/>
              <a:ext cx="1814641" cy="1646193"/>
            </a:xfrm>
            <a:prstGeom prst="rect">
              <a:avLst/>
            </a:prstGeom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D5CDE6A-B713-0C8F-A696-0EE8BDDC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826605"/>
              <a:ext cx="778765" cy="2102033"/>
            </a:xfrm>
            <a:prstGeom prst="straightConnector1">
              <a:avLst/>
            </a:prstGeom>
            <a:ln w="12700">
              <a:solidFill>
                <a:srgbClr val="264F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/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de-DE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9428E71C-7DAD-D979-D4C7-E1A6340B8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229" y="664831"/>
                  <a:ext cx="33977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068CB9FB-11D9-7E00-1D70-5047A0FEACFB}"/>
              </a:ext>
            </a:extLst>
          </p:cNvPr>
          <p:cNvSpPr/>
          <p:nvPr/>
        </p:nvSpPr>
        <p:spPr>
          <a:xfrm>
            <a:off x="918924" y="3911498"/>
            <a:ext cx="5317915" cy="2711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FFCA09B-8B8E-2B0C-4E55-D3B532BFABBC}"/>
              </a:ext>
            </a:extLst>
          </p:cNvPr>
          <p:cNvSpPr/>
          <p:nvPr/>
        </p:nvSpPr>
        <p:spPr>
          <a:xfrm>
            <a:off x="3176470" y="1143001"/>
            <a:ext cx="98036" cy="22598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3"/>
    </mc:Choice>
    <mc:Fallback xmlns="">
      <p:transition spd="slow" advTm="85783"/>
    </mc:Fallback>
  </mc:AlternateContent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1991</Words>
  <Application>Microsoft Office PowerPoint</Application>
  <PresentationFormat>Benutzerdefiniert</PresentationFormat>
  <Paragraphs>553</Paragraphs>
  <Slides>61</Slides>
  <Notes>0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Design1</vt:lpstr>
      <vt:lpstr>PowerPoint-Präsentation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SD Array / trigger hierarchy / WCD time traces</vt:lpstr>
      <vt:lpstr>Current station-level trigger algorithms</vt:lpstr>
      <vt:lpstr>Current station-level trigger algorithms</vt:lpstr>
      <vt:lpstr>Current station-level trigger algorithms</vt:lpstr>
      <vt:lpstr>Current station-level trigger algorithms</vt:lpstr>
      <vt:lpstr>Current station-level trigger algorithms</vt:lpstr>
      <vt:lpstr>Trigger performance</vt:lpstr>
      <vt:lpstr>Trigger performance</vt:lpstr>
      <vt:lpstr>Trigger performance</vt:lpstr>
      <vt:lpstr>Trigger performance</vt:lpstr>
      <vt:lpstr>Intermezzo: Bayesian classifier</vt:lpstr>
      <vt:lpstr>Intermezzo: Bayesian classifier</vt:lpstr>
      <vt:lpstr>Intermezzo: Bayesian classifier</vt:lpstr>
      <vt:lpstr>Intermezzo: Bayesian classifier</vt:lpstr>
      <vt:lpstr>Intermezzo: Bayesian classifier</vt:lpstr>
      <vt:lpstr>Intermezzo: Bayesian classifier</vt:lpstr>
      <vt:lpstr>Conclusion: Bayesian classifier</vt:lpstr>
      <vt:lpstr>Neural network triggers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Intermezzo: Filtering and downsampling</vt:lpstr>
      <vt:lpstr>Convolutional neural networks</vt:lpstr>
      <vt:lpstr>Convolutional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Summary / Outlook</vt:lpstr>
      <vt:lpstr>Summary / Outlook</vt:lpstr>
      <vt:lpstr>PowerPoint-Präsentation</vt:lpstr>
      <vt:lpstr>Random traces – Calibration</vt:lpstr>
      <vt:lpstr>Random traces – Calibration</vt:lpstr>
      <vt:lpstr>Random traces – Calibration</vt:lpstr>
      <vt:lpstr>Random traces – Calibration</vt:lpstr>
      <vt:lpstr>Random traces – Power spectrum</vt:lpstr>
      <vt:lpstr>Trace building</vt:lpstr>
      <vt:lpstr>Muon cut</vt:lpstr>
      <vt:lpstr>Kernel size</vt:lpstr>
      <vt:lpstr>Network parameters</vt:lpstr>
      <vt:lpstr>LSTM permutations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  <vt:lpstr>Sample headline: Arial 24pt bold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Paul</dc:creator>
  <cp:lastModifiedBy>Filip, Paul</cp:lastModifiedBy>
  <cp:revision>712</cp:revision>
  <dcterms:created xsi:type="dcterms:W3CDTF">2021-01-22T09:25:34Z</dcterms:created>
  <dcterms:modified xsi:type="dcterms:W3CDTF">2023-05-31T20:49:13Z</dcterms:modified>
</cp:coreProperties>
</file>